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56" r:id="rId2"/>
    <p:sldId id="345" r:id="rId3"/>
    <p:sldId id="397" r:id="rId4"/>
    <p:sldId id="324" r:id="rId5"/>
    <p:sldId id="334" r:id="rId6"/>
    <p:sldId id="384" r:id="rId7"/>
    <p:sldId id="385" r:id="rId8"/>
    <p:sldId id="326" r:id="rId9"/>
    <p:sldId id="333" r:id="rId10"/>
    <p:sldId id="349" r:id="rId11"/>
    <p:sldId id="386" r:id="rId12"/>
    <p:sldId id="387" r:id="rId13"/>
    <p:sldId id="301" r:id="rId14"/>
    <p:sldId id="388" r:id="rId15"/>
    <p:sldId id="302" r:id="rId16"/>
    <p:sldId id="337" r:id="rId17"/>
    <p:sldId id="348" r:id="rId18"/>
    <p:sldId id="329" r:id="rId19"/>
    <p:sldId id="342" r:id="rId20"/>
    <p:sldId id="343" r:id="rId21"/>
    <p:sldId id="335" r:id="rId22"/>
    <p:sldId id="372" r:id="rId23"/>
    <p:sldId id="375" r:id="rId24"/>
    <p:sldId id="391" r:id="rId25"/>
    <p:sldId id="347" r:id="rId26"/>
    <p:sldId id="363" r:id="rId27"/>
    <p:sldId id="364" r:id="rId28"/>
    <p:sldId id="365" r:id="rId29"/>
    <p:sldId id="389" r:id="rId30"/>
    <p:sldId id="366" r:id="rId31"/>
    <p:sldId id="367" r:id="rId32"/>
    <p:sldId id="309" r:id="rId33"/>
    <p:sldId id="399" r:id="rId34"/>
    <p:sldId id="398" r:id="rId35"/>
    <p:sldId id="267" r:id="rId3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orbel" charset="0"/>
        <a:ea typeface="+mn-ea"/>
        <a:cs typeface="+mn-cs"/>
      </a:defRPr>
    </a:lvl1pPr>
    <a:lvl2pPr marL="457200" algn="l" rtl="0" eaLnBrk="0" fontAlgn="base" hangingPunct="0">
      <a:spcBef>
        <a:spcPct val="0"/>
      </a:spcBef>
      <a:spcAft>
        <a:spcPct val="0"/>
      </a:spcAft>
      <a:defRPr kern="1200">
        <a:solidFill>
          <a:schemeClr val="tx1"/>
        </a:solidFill>
        <a:latin typeface="Corbel" charset="0"/>
        <a:ea typeface="+mn-ea"/>
        <a:cs typeface="+mn-cs"/>
      </a:defRPr>
    </a:lvl2pPr>
    <a:lvl3pPr marL="914400" algn="l" rtl="0" eaLnBrk="0" fontAlgn="base" hangingPunct="0">
      <a:spcBef>
        <a:spcPct val="0"/>
      </a:spcBef>
      <a:spcAft>
        <a:spcPct val="0"/>
      </a:spcAft>
      <a:defRPr kern="1200">
        <a:solidFill>
          <a:schemeClr val="tx1"/>
        </a:solidFill>
        <a:latin typeface="Corbel" charset="0"/>
        <a:ea typeface="+mn-ea"/>
        <a:cs typeface="+mn-cs"/>
      </a:defRPr>
    </a:lvl3pPr>
    <a:lvl4pPr marL="1371600" algn="l" rtl="0" eaLnBrk="0" fontAlgn="base" hangingPunct="0">
      <a:spcBef>
        <a:spcPct val="0"/>
      </a:spcBef>
      <a:spcAft>
        <a:spcPct val="0"/>
      </a:spcAft>
      <a:defRPr kern="1200">
        <a:solidFill>
          <a:schemeClr val="tx1"/>
        </a:solidFill>
        <a:latin typeface="Corbel" charset="0"/>
        <a:ea typeface="+mn-ea"/>
        <a:cs typeface="+mn-cs"/>
      </a:defRPr>
    </a:lvl4pPr>
    <a:lvl5pPr marL="1828800" algn="l" rtl="0" eaLnBrk="0" fontAlgn="base" hangingPunct="0">
      <a:spcBef>
        <a:spcPct val="0"/>
      </a:spcBef>
      <a:spcAft>
        <a:spcPct val="0"/>
      </a:spcAft>
      <a:defRPr kern="1200">
        <a:solidFill>
          <a:schemeClr val="tx1"/>
        </a:solidFill>
        <a:latin typeface="Corbel" charset="0"/>
        <a:ea typeface="+mn-ea"/>
        <a:cs typeface="+mn-cs"/>
      </a:defRPr>
    </a:lvl5pPr>
    <a:lvl6pPr marL="2286000" algn="l" defTabSz="914400" rtl="0" eaLnBrk="1" latinLnBrk="0" hangingPunct="1">
      <a:defRPr kern="1200">
        <a:solidFill>
          <a:schemeClr val="tx1"/>
        </a:solidFill>
        <a:latin typeface="Corbel" charset="0"/>
        <a:ea typeface="+mn-ea"/>
        <a:cs typeface="+mn-cs"/>
      </a:defRPr>
    </a:lvl6pPr>
    <a:lvl7pPr marL="2743200" algn="l" defTabSz="914400" rtl="0" eaLnBrk="1" latinLnBrk="0" hangingPunct="1">
      <a:defRPr kern="1200">
        <a:solidFill>
          <a:schemeClr val="tx1"/>
        </a:solidFill>
        <a:latin typeface="Corbel" charset="0"/>
        <a:ea typeface="+mn-ea"/>
        <a:cs typeface="+mn-cs"/>
      </a:defRPr>
    </a:lvl7pPr>
    <a:lvl8pPr marL="3200400" algn="l" defTabSz="914400" rtl="0" eaLnBrk="1" latinLnBrk="0" hangingPunct="1">
      <a:defRPr kern="1200">
        <a:solidFill>
          <a:schemeClr val="tx1"/>
        </a:solidFill>
        <a:latin typeface="Corbel" charset="0"/>
        <a:ea typeface="+mn-ea"/>
        <a:cs typeface="+mn-cs"/>
      </a:defRPr>
    </a:lvl8pPr>
    <a:lvl9pPr marL="3657600" algn="l" defTabSz="914400" rtl="0" eaLnBrk="1" latinLnBrk="0" hangingPunct="1">
      <a:defRPr kern="1200">
        <a:solidFill>
          <a:schemeClr val="tx1"/>
        </a:solidFill>
        <a:latin typeface="Corbe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21"/>
    <p:restoredTop sz="95542" autoAdjust="0"/>
  </p:normalViewPr>
  <p:slideViewPr>
    <p:cSldViewPr snapToGrid="0" snapToObjects="1">
      <p:cViewPr>
        <p:scale>
          <a:sx n="119" d="100"/>
          <a:sy n="119" d="100"/>
        </p:scale>
        <p:origin x="464" y="232"/>
      </p:cViewPr>
      <p:guideLst>
        <p:guide orient="horz" pos="2160"/>
        <p:guide pos="2880"/>
      </p:guideLst>
    </p:cSldViewPr>
  </p:slideViewPr>
  <p:notesTextViewPr>
    <p:cViewPr>
      <p:scale>
        <a:sx n="100" d="100"/>
        <a:sy n="100" d="100"/>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89C9E29-7162-3D4E-A4AC-495732339819}" type="datetimeFigureOut">
              <a:rPr lang="en-US"/>
              <a:pPr>
                <a:defRPr/>
              </a:pPr>
              <a:t>12/10/17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FBF7FC9C-2503-6845-897A-3BE3D567553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0812839-6D9E-3745-8E5E-74643B02EF72}" type="datetimeFigureOut">
              <a:rPr lang="en-US"/>
              <a:pPr>
                <a:defRPr/>
              </a:pPr>
              <a:t>12/10/17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noProof="0" smtClean="0"/>
              <a:t>Click to edit Master text styles</a:t>
            </a:r>
          </a:p>
          <a:p>
            <a:pPr lvl="1"/>
            <a:r>
              <a:rPr lang="pt-PT" noProof="0" smtClean="0"/>
              <a:t>Second level</a:t>
            </a:r>
          </a:p>
          <a:p>
            <a:pPr lvl="2"/>
            <a:r>
              <a:rPr lang="pt-PT" noProof="0" smtClean="0"/>
              <a:t>Third level</a:t>
            </a:r>
          </a:p>
          <a:p>
            <a:pPr lvl="3"/>
            <a:r>
              <a:rPr lang="pt-PT" noProof="0" smtClean="0"/>
              <a:t>Fourth level</a:t>
            </a:r>
          </a:p>
          <a:p>
            <a:pPr lvl="4"/>
            <a:r>
              <a:rPr lang="pt-PT"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6E4C1624-BDEE-7C44-887E-5F9DB3A2AEB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x-none" altLang="x-none"/>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2D97D54B-0052-2147-BBA7-5CA073608F20}" type="slidenum">
              <a:rPr lang="en-US" altLang="x-none">
                <a:latin typeface="Calibri" charset="0"/>
              </a:rPr>
              <a:pPr fontAlgn="base">
                <a:spcBef>
                  <a:spcPct val="0"/>
                </a:spcBef>
                <a:spcAft>
                  <a:spcPct val="0"/>
                </a:spcAft>
              </a:pPr>
              <a:t>1</a:t>
            </a:fld>
            <a:endParaRPr lang="en-US" altLang="x-none">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x-none" altLang="x-none"/>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8974B0BA-D46D-5F49-9E82-009734189F39}" type="slidenum">
              <a:rPr lang="en-US" altLang="x-none">
                <a:latin typeface="Calibri" charset="0"/>
              </a:rPr>
              <a:pPr fontAlgn="base">
                <a:spcBef>
                  <a:spcPct val="0"/>
                </a:spcBef>
                <a:spcAft>
                  <a:spcPct val="0"/>
                </a:spcAft>
              </a:pPr>
              <a:t>4</a:t>
            </a:fld>
            <a:endParaRPr lang="en-US" altLang="x-none">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p>
        </p:txBody>
      </p:sp>
      <p:sp>
        <p:nvSpPr>
          <p:cNvPr id="5" name="Rectangle 4"/>
          <p:cNvSpPr>
            <a:spLocks noChangeArrowheads="1"/>
          </p:cNvSpPr>
          <p:nvPr/>
        </p:nvSpPr>
        <p:spPr bwMode="invGray">
          <a:xfrm>
            <a:off x="0" y="5127625"/>
            <a:ext cx="9144000" cy="46038"/>
          </a:xfrm>
          <a:prstGeom prst="rect">
            <a:avLst/>
          </a:prstGeom>
          <a:solidFill>
            <a:srgbClr val="FFFFFF"/>
          </a:solidFill>
          <a:ln>
            <a:noFill/>
          </a:ln>
          <a:effectLst>
            <a:outerShdw blurRad="31750" dist="10160" dir="5400000" algn="tl" rotWithShape="0">
              <a:srgbClr val="000000">
                <a:alpha val="59998"/>
              </a:srgbClr>
            </a:outerShdw>
          </a:effectLst>
          <a:extLst>
            <a:ext uri="{91240B29-F687-4F45-9708-019B960494DF}">
              <a14:hiddenLine xmlns:a14="http://schemas.microsoft.com/office/drawing/2010/main" w="48000" cmpd="thickThin">
                <a:solidFill>
                  <a:srgbClr val="000000"/>
                </a:solidFill>
                <a:miter lim="800000"/>
                <a:headEnd/>
                <a:tailEnd/>
              </a14:hiddenLine>
            </a:ext>
          </a:extLst>
        </p:spPr>
        <p:txBody>
          <a:bodyPr anchor="ctr"/>
          <a:lstStyle>
            <a:extLst/>
          </a:lstStyle>
          <a:p>
            <a:pPr algn="ctr" eaLnBrk="1" fontAlgn="auto" hangingPunct="1">
              <a:spcBef>
                <a:spcPts val="0"/>
              </a:spcBef>
              <a:spcAft>
                <a:spcPts val="0"/>
              </a:spcAft>
              <a:defRPr/>
            </a:pPr>
            <a:endParaRPr lang="en-US">
              <a:solidFill>
                <a:schemeClr val="lt1"/>
              </a:solidFill>
              <a:latin typeface="+mn-lt"/>
            </a:endParaRPr>
          </a:p>
        </p:txBody>
      </p:sp>
      <p:sp>
        <p:nvSpPr>
          <p:cNvPr id="2" name="Title 1"/>
          <p:cNvSpPr>
            <a:spLocks noGrp="1"/>
          </p:cNvSpPr>
          <p:nvPr>
            <p:ph type="ctrTitle"/>
          </p:nvPr>
        </p:nvSpPr>
        <p:spPr>
          <a:xfrm>
            <a:off x="685800" y="3355848"/>
            <a:ext cx="8077200" cy="1673352"/>
          </a:xfrm>
        </p:spPr>
        <p:txBody>
          <a:bodyPr tIns="0" bIns="0" anchor="t"/>
          <a:lstStyle>
            <a:lvl1pPr algn="l">
              <a:defRPr sz="4700" b="1"/>
            </a:lvl1pPr>
            <a:extLst/>
          </a:lstStyle>
          <a:p>
            <a:r>
              <a:rPr lang="pt-PT" smtClean="0"/>
              <a:t>Click to edit Master title style</a:t>
            </a:r>
            <a:endParaRPr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pt-PT" smtClean="0"/>
              <a:t>Click to edit Master subtitle style</a:t>
            </a:r>
            <a:endParaRPr lang="en-US"/>
          </a:p>
        </p:txBody>
      </p:sp>
      <p:sp>
        <p:nvSpPr>
          <p:cNvPr id="6" name="Date Placeholder 3"/>
          <p:cNvSpPr>
            <a:spLocks noGrp="1"/>
          </p:cNvSpPr>
          <p:nvPr>
            <p:ph type="dt" sz="half" idx="10"/>
          </p:nvPr>
        </p:nvSpPr>
        <p:spPr/>
        <p:txBody>
          <a:bodyPr/>
          <a:lstStyle>
            <a:lvl1pPr>
              <a:defRPr/>
            </a:lvl1pPr>
          </a:lstStyle>
          <a:p>
            <a:pPr>
              <a:defRPr/>
            </a:pPr>
            <a:fld id="{8C59EC43-9B31-F841-B49E-696D35922FBB}" type="datetimeFigureOut">
              <a:rPr lang="en-US"/>
              <a:pPr>
                <a:defRPr/>
              </a:pPr>
              <a:t>12/10/17</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B46C4FCB-6D98-A349-8D3D-BC1B9C2A1879}" type="slidenum">
              <a:rPr lang="en-US"/>
              <a:pPr>
                <a:defRPr/>
              </a:pPr>
              <a:t>‹#›</a:t>
            </a:fld>
            <a:endParaRPr lang="en-US"/>
          </a:p>
        </p:txBody>
      </p:sp>
    </p:spTree>
    <p:extLst>
      <p:ext uri="{BB962C8B-B14F-4D97-AF65-F5344CB8AC3E}">
        <p14:creationId xmlns:p14="http://schemas.microsoft.com/office/powerpoint/2010/main" val="11970728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pt-PT"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CC2B14D-8729-8E45-9359-091528EA7E7F}" type="datetimeFigureOut">
              <a:rPr lang="en-US"/>
              <a:pPr>
                <a:defRPr/>
              </a:pPr>
              <a:t>12/10/17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1040AA0-B49F-254A-A1AF-12F6CE69B146}" type="slidenum">
              <a:rPr lang="en-US"/>
              <a:pPr>
                <a:defRPr/>
              </a:pPr>
              <a:t>‹#›</a:t>
            </a:fld>
            <a:endParaRPr lang="en-US" dirty="0"/>
          </a:p>
        </p:txBody>
      </p:sp>
    </p:spTree>
    <p:extLst>
      <p:ext uri="{BB962C8B-B14F-4D97-AF65-F5344CB8AC3E}">
        <p14:creationId xmlns:p14="http://schemas.microsoft.com/office/powerpoint/2010/main" val="1839621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a:spLocks noChangeArrowheads="1"/>
          </p:cNvSpPr>
          <p:nvPr/>
        </p:nvSpPr>
        <p:spPr bwMode="invGray">
          <a:xfrm>
            <a:off x="6599238" y="0"/>
            <a:ext cx="46037" cy="6858000"/>
          </a:xfrm>
          <a:prstGeom prst="rect">
            <a:avLst/>
          </a:prstGeom>
          <a:solidFill>
            <a:srgbClr val="FFFFFF"/>
          </a:solidFill>
          <a:ln>
            <a:noFill/>
          </a:ln>
          <a:effectLst>
            <a:outerShdw blurRad="31750" dist="10160" dir="10800000" algn="tl" rotWithShape="0">
              <a:srgbClr val="000000">
                <a:alpha val="59998"/>
              </a:srgbClr>
            </a:outerShdw>
          </a:effectLst>
          <a:extLst>
            <a:ext uri="{91240B29-F687-4F45-9708-019B960494DF}">
              <a14:hiddenLine xmlns:a14="http://schemas.microsoft.com/office/drawing/2010/main" w="48000" cmpd="thickThin">
                <a:solidFill>
                  <a:srgbClr val="000000"/>
                </a:solidFill>
                <a:miter lim="800000"/>
                <a:headEnd/>
                <a:tailEnd/>
              </a14:hiddenLine>
            </a:ext>
          </a:extLst>
        </p:spPr>
        <p:txBody>
          <a:bodyPr anchor="ctr"/>
          <a:lstStyle>
            <a:extLst/>
          </a:lstStyle>
          <a:p>
            <a:pPr algn="ctr" eaLnBrk="1" fontAlgn="auto" hangingPunct="1">
              <a:spcBef>
                <a:spcPts val="0"/>
              </a:spcBef>
              <a:spcAft>
                <a:spcPts val="0"/>
              </a:spcAft>
              <a:defRPr/>
            </a:pPr>
            <a:endParaRPr lang="en-US">
              <a:solidFill>
                <a:schemeClr val="lt1"/>
              </a:solidFill>
              <a:latin typeface="+mn-lt"/>
            </a:endParaRPr>
          </a:p>
        </p:txBody>
      </p:sp>
      <p:sp>
        <p:nvSpPr>
          <p:cNvPr id="5" name="Rectangle 4"/>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lang="pt-PT" smtClean="0"/>
              <a:t>Click to edit Master title style</a:t>
            </a:r>
            <a:endParaRPr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fld id="{F49EF312-9925-154A-B710-E18021405CA4}" type="datetimeFigureOut">
              <a:rPr lang="en-US"/>
              <a:pPr>
                <a:defRPr/>
              </a:pPr>
              <a:t>12/10/17</a:t>
            </a:fld>
            <a:endParaRPr lang="en-US"/>
          </a:p>
        </p:txBody>
      </p:sp>
      <p:sp>
        <p:nvSpPr>
          <p:cNvPr id="7" name="Footer Placeholder 4"/>
          <p:cNvSpPr>
            <a:spLocks noGrp="1"/>
          </p:cNvSpPr>
          <p:nvPr>
            <p:ph type="ftr" sz="quarter" idx="11"/>
          </p:nvPr>
        </p:nvSpPr>
        <p:spPr>
          <a:xfrm>
            <a:off x="2640013" y="6376988"/>
            <a:ext cx="3836987" cy="365125"/>
          </a:xfrm>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8FBCC30E-2F29-6C47-8B99-1BFA2CA0FB2F}" type="slidenum">
              <a:rPr lang="en-US"/>
              <a:pPr>
                <a:defRPr/>
              </a:pPr>
              <a:t>‹#›</a:t>
            </a:fld>
            <a:endParaRPr lang="en-US"/>
          </a:p>
        </p:txBody>
      </p:sp>
    </p:spTree>
    <p:extLst>
      <p:ext uri="{BB962C8B-B14F-4D97-AF65-F5344CB8AC3E}">
        <p14:creationId xmlns:p14="http://schemas.microsoft.com/office/powerpoint/2010/main" val="97760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lang="pt-PT" smtClean="0"/>
              <a:t>Click to edit Master title style</a:t>
            </a:r>
            <a:endParaRPr lang="en-US"/>
          </a:p>
        </p:txBody>
      </p:sp>
      <p:sp>
        <p:nvSpPr>
          <p:cNvPr id="3" name="Content Placeholder 2"/>
          <p:cNvSpPr>
            <a:spLocks noGrp="1"/>
          </p:cNvSpPr>
          <p:nvPr>
            <p:ph idx="1"/>
          </p:nvPr>
        </p:nvSpPr>
        <p:spPr/>
        <p:txBody>
          <a:bodyPr/>
          <a:lstStyle>
            <a:extLs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45ECF8-5811-0948-82F1-80BEDAF4C75F}" type="datetimeFigureOut">
              <a:rPr lang="en-US"/>
              <a:pPr>
                <a:defRPr/>
              </a:pPr>
              <a:t>12/10/17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B78C07-68EC-BC4B-B21F-4720F270A5AB}" type="slidenum">
              <a:rPr lang="en-US"/>
              <a:pPr>
                <a:defRPr/>
              </a:pPr>
              <a:t>‹#›</a:t>
            </a:fld>
            <a:endParaRPr lang="en-US" dirty="0"/>
          </a:p>
        </p:txBody>
      </p:sp>
    </p:spTree>
    <p:extLst>
      <p:ext uri="{BB962C8B-B14F-4D97-AF65-F5344CB8AC3E}">
        <p14:creationId xmlns:p14="http://schemas.microsoft.com/office/powerpoint/2010/main" val="2094594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p>
        </p:txBody>
      </p:sp>
      <p:sp>
        <p:nvSpPr>
          <p:cNvPr id="5" name="Rectangle 4"/>
          <p:cNvSpPr>
            <a:spLocks noChangeArrowheads="1"/>
          </p:cNvSpPr>
          <p:nvPr/>
        </p:nvSpPr>
        <p:spPr bwMode="invGray">
          <a:xfrm>
            <a:off x="0" y="2601913"/>
            <a:ext cx="9144000" cy="46037"/>
          </a:xfrm>
          <a:prstGeom prst="rect">
            <a:avLst/>
          </a:prstGeom>
          <a:solidFill>
            <a:srgbClr val="FFFFFF"/>
          </a:solidFill>
          <a:ln>
            <a:noFill/>
          </a:ln>
          <a:effectLst>
            <a:outerShdw blurRad="31750" dist="10160" dir="5400000" algn="tl" rotWithShape="0">
              <a:srgbClr val="000000">
                <a:alpha val="59998"/>
              </a:srgbClr>
            </a:outerShdw>
          </a:effectLst>
          <a:extLst>
            <a:ext uri="{91240B29-F687-4F45-9708-019B960494DF}">
              <a14:hiddenLine xmlns:a14="http://schemas.microsoft.com/office/drawing/2010/main" w="48000" cmpd="thickThin">
                <a:solidFill>
                  <a:srgbClr val="000000"/>
                </a:solidFill>
                <a:miter lim="800000"/>
                <a:headEnd/>
                <a:tailEnd/>
              </a14:hiddenLine>
            </a:ext>
          </a:extLst>
        </p:spPr>
        <p:txBody>
          <a:bodyPr anchor="ctr"/>
          <a:lstStyle>
            <a:extLst/>
          </a:lstStyle>
          <a:p>
            <a:pPr algn="ctr" eaLnBrk="1" fontAlgn="auto" hangingPunct="1">
              <a:spcBef>
                <a:spcPts val="0"/>
              </a:spcBef>
              <a:spcAft>
                <a:spcPts val="0"/>
              </a:spcAft>
              <a:defRPr/>
            </a:pPr>
            <a:endParaRPr lang="en-US">
              <a:solidFill>
                <a:schemeClr val="lt1"/>
              </a:solidFill>
              <a:latin typeface="+mn-lt"/>
            </a:endParaRPr>
          </a:p>
        </p:txBody>
      </p:sp>
      <p:sp>
        <p:nvSpPr>
          <p:cNvPr id="2" name="Title 1"/>
          <p:cNvSpPr>
            <a:spLocks noGrp="1"/>
          </p:cNvSpPr>
          <p:nvPr>
            <p:ph type="title"/>
          </p:nvPr>
        </p:nvSpPr>
        <p:spPr>
          <a:xfrm>
            <a:off x="749808" y="118872"/>
            <a:ext cx="8013192" cy="1636776"/>
          </a:xfrm>
        </p:spPr>
        <p:txBody>
          <a:bodyPr tIns="0" rIns="91440" bIns="0" anchor="b"/>
          <a:lstStyle>
            <a:lvl1pPr algn="l">
              <a:defRPr sz="4700" b="1" cap="none" baseline="0"/>
            </a:lvl1pPr>
            <a:extLst/>
          </a:lstStyle>
          <a:p>
            <a:r>
              <a:rPr lang="pt-PT" smtClean="0"/>
              <a:t>Click to edit Master title style</a:t>
            </a:r>
            <a:endParaRPr lang="en-US"/>
          </a:p>
        </p:txBody>
      </p:sp>
      <p:sp>
        <p:nvSpPr>
          <p:cNvPr id="3" name="Text Placeholder 2"/>
          <p:cNvSpPr>
            <a:spLocks noGrp="1"/>
          </p:cNvSpPr>
          <p:nvPr>
            <p:ph type="body" idx="1"/>
          </p:nvPr>
        </p:nvSpPr>
        <p:spPr>
          <a:xfrm>
            <a:off x="740664" y="1828800"/>
            <a:ext cx="8022336"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pt-PT" smtClean="0"/>
              <a:t>Click to edit Master text styles</a:t>
            </a:r>
          </a:p>
        </p:txBody>
      </p:sp>
      <p:sp>
        <p:nvSpPr>
          <p:cNvPr id="6" name="Date Placeholder 3"/>
          <p:cNvSpPr>
            <a:spLocks noGrp="1"/>
          </p:cNvSpPr>
          <p:nvPr>
            <p:ph type="dt" sz="half" idx="10"/>
          </p:nvPr>
        </p:nvSpPr>
        <p:spPr/>
        <p:txBody>
          <a:bodyPr/>
          <a:lstStyle>
            <a:lvl1pPr>
              <a:defRPr/>
            </a:lvl1pPr>
          </a:lstStyle>
          <a:p>
            <a:pPr>
              <a:defRPr/>
            </a:pPr>
            <a:fld id="{BC0710BC-4A60-AB46-893D-852784DC42E1}" type="datetimeFigureOut">
              <a:rPr lang="en-US"/>
              <a:pPr>
                <a:defRPr/>
              </a:pPr>
              <a:t>12/10/17</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5B046337-3D9A-6447-A1BC-D09B73AB76B9}" type="slidenum">
              <a:rPr lang="en-US"/>
              <a:pPr>
                <a:defRPr/>
              </a:pPr>
              <a:t>‹#›</a:t>
            </a:fld>
            <a:endParaRPr lang="en-US"/>
          </a:p>
        </p:txBody>
      </p:sp>
    </p:spTree>
    <p:extLst>
      <p:ext uri="{BB962C8B-B14F-4D97-AF65-F5344CB8AC3E}">
        <p14:creationId xmlns:p14="http://schemas.microsoft.com/office/powerpoint/2010/main" val="15771899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pt-PT" smtClean="0"/>
              <a:t>Click to edit Master title style</a:t>
            </a:r>
            <a:endParaRPr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C3C94E8-78DF-BB41-9DC6-FD8FFEB960F1}" type="datetimeFigureOut">
              <a:rPr lang="en-US"/>
              <a:pPr>
                <a:defRPr/>
              </a:pPr>
              <a:t>12/10/17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27D3D0D-5E0C-EB4A-9CD8-61942C4BE1B0}" type="slidenum">
              <a:rPr lang="en-US"/>
              <a:pPr>
                <a:defRPr/>
              </a:pPr>
              <a:t>‹#›</a:t>
            </a:fld>
            <a:endParaRPr lang="en-US" dirty="0"/>
          </a:p>
        </p:txBody>
      </p:sp>
    </p:spTree>
    <p:extLst>
      <p:ext uri="{BB962C8B-B14F-4D97-AF65-F5344CB8AC3E}">
        <p14:creationId xmlns:p14="http://schemas.microsoft.com/office/powerpoint/2010/main" val="15151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pt-PT" smtClean="0"/>
              <a:t>Click to edit Master title style</a:t>
            </a:r>
            <a:endParaRPr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pt-PT"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pt-PT"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12DE9A8-7C59-0546-B161-A52A8B1657E2}" type="datetimeFigureOut">
              <a:rPr lang="en-US"/>
              <a:pPr>
                <a:defRPr/>
              </a:pPr>
              <a:t>12/10/17</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889CEA4-99D7-8B48-830A-2D113CA27BFD}" type="slidenum">
              <a:rPr lang="en-US"/>
              <a:pPr>
                <a:defRPr/>
              </a:pPr>
              <a:t>‹#›</a:t>
            </a:fld>
            <a:endParaRPr lang="en-US" dirty="0"/>
          </a:p>
        </p:txBody>
      </p:sp>
    </p:spTree>
    <p:extLst>
      <p:ext uri="{BB962C8B-B14F-4D97-AF65-F5344CB8AC3E}">
        <p14:creationId xmlns:p14="http://schemas.microsoft.com/office/powerpoint/2010/main" val="1706146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pt-PT"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142E7CD-300F-674B-B0E5-1CA9B980B746}" type="datetimeFigureOut">
              <a:rPr lang="en-US"/>
              <a:pPr>
                <a:defRPr/>
              </a:pPr>
              <a:t>12/10/17</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7421648-FC9B-D040-BBE2-FF41A34B25D2}" type="slidenum">
              <a:rPr lang="en-US"/>
              <a:pPr>
                <a:defRPr/>
              </a:pPr>
              <a:t>‹#›</a:t>
            </a:fld>
            <a:endParaRPr lang="en-US" dirty="0"/>
          </a:p>
        </p:txBody>
      </p:sp>
    </p:spTree>
    <p:extLst>
      <p:ext uri="{BB962C8B-B14F-4D97-AF65-F5344CB8AC3E}">
        <p14:creationId xmlns:p14="http://schemas.microsoft.com/office/powerpoint/2010/main" val="2003209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E9CB2CE-F43D-E54E-8E34-F5D612F2D3C2}" type="datetimeFigureOut">
              <a:rPr lang="en-US"/>
              <a:pPr>
                <a:defRPr/>
              </a:pPr>
              <a:t>12/10/17</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3E36CA82-98DC-4A48-9B84-5780422770D9}" type="slidenum">
              <a:rPr lang="en-US"/>
              <a:pPr>
                <a:defRPr/>
              </a:pPr>
              <a:t>‹#›</a:t>
            </a:fld>
            <a:endParaRPr lang="en-US"/>
          </a:p>
        </p:txBody>
      </p:sp>
    </p:spTree>
    <p:extLst>
      <p:ext uri="{BB962C8B-B14F-4D97-AF65-F5344CB8AC3E}">
        <p14:creationId xmlns:p14="http://schemas.microsoft.com/office/powerpoint/2010/main" val="1440095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pt-PT" smtClean="0"/>
              <a:t>Click to edit Master title style</a:t>
            </a:r>
            <a:endParaRPr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pt-PT" smtClean="0"/>
              <a:t>Click to edit Master text styles</a:t>
            </a:r>
          </a:p>
        </p:txBody>
      </p:sp>
      <p:sp>
        <p:nvSpPr>
          <p:cNvPr id="7" name="Date Placeholder 4"/>
          <p:cNvSpPr>
            <a:spLocks noGrp="1"/>
          </p:cNvSpPr>
          <p:nvPr>
            <p:ph type="dt" sz="half" idx="10"/>
          </p:nvPr>
        </p:nvSpPr>
        <p:spPr/>
        <p:txBody>
          <a:bodyPr/>
          <a:lstStyle>
            <a:lvl1pPr>
              <a:defRPr/>
            </a:lvl1pPr>
          </a:lstStyle>
          <a:p>
            <a:pPr>
              <a:defRPr/>
            </a:pPr>
            <a:fld id="{A45498BD-EB6D-B543-979F-6411496C7AFE}" type="datetimeFigureOut">
              <a:rPr lang="en-US"/>
              <a:pPr>
                <a:defRPr/>
              </a:pPr>
              <a:t>12/10/17</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B0E2B956-3C69-9C48-95E8-DB641DDF2731}" type="slidenum">
              <a:rPr lang="en-US"/>
              <a:pPr>
                <a:defRPr/>
              </a:pPr>
              <a:t>‹#›</a:t>
            </a:fld>
            <a:endParaRPr lang="en-US"/>
          </a:p>
        </p:txBody>
      </p:sp>
    </p:spTree>
    <p:extLst>
      <p:ext uri="{BB962C8B-B14F-4D97-AF65-F5344CB8AC3E}">
        <p14:creationId xmlns:p14="http://schemas.microsoft.com/office/powerpoint/2010/main" val="153967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pt-PT" smtClean="0"/>
              <a:t>Click to edit Master title style</a:t>
            </a:r>
            <a:endParaRPr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pt-PT" noProof="0" smtClean="0"/>
              <a:t>Drag picture to placeholder or click icon to add</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pt-PT" smtClean="0"/>
              <a:t>Click to edit Master text styles</a:t>
            </a:r>
          </a:p>
        </p:txBody>
      </p:sp>
      <p:sp>
        <p:nvSpPr>
          <p:cNvPr id="7" name="Date Placeholder 4"/>
          <p:cNvSpPr>
            <a:spLocks noGrp="1"/>
          </p:cNvSpPr>
          <p:nvPr>
            <p:ph type="dt" sz="half" idx="10"/>
          </p:nvPr>
        </p:nvSpPr>
        <p:spPr>
          <a:xfrm>
            <a:off x="165100" y="1169988"/>
            <a:ext cx="2522538" cy="201612"/>
          </a:xfrm>
        </p:spPr>
        <p:txBody>
          <a:bodyPr/>
          <a:lstStyle>
            <a:lvl1pPr>
              <a:defRPr/>
            </a:lvl1pPr>
          </a:lstStyle>
          <a:p>
            <a:pPr>
              <a:defRPr/>
            </a:pPr>
            <a:fld id="{7AB1F357-B19B-5B4F-8FBD-CA1FCB3F355D}" type="datetimeFigureOut">
              <a:rPr lang="en-US"/>
              <a:pPr>
                <a:defRPr/>
              </a:pPr>
              <a:t>12/10/17</a:t>
            </a:fld>
            <a:endParaRPr lang="en-US" dirty="0"/>
          </a:p>
        </p:txBody>
      </p:sp>
      <p:sp>
        <p:nvSpPr>
          <p:cNvPr id="8" name="Footer Placeholder 5"/>
          <p:cNvSpPr>
            <a:spLocks noGrp="1"/>
          </p:cNvSpPr>
          <p:nvPr>
            <p:ph type="ftr" sz="quarter" idx="11"/>
          </p:nvPr>
        </p:nvSpPr>
        <p:spPr>
          <a:xfrm>
            <a:off x="3035300" y="1169988"/>
            <a:ext cx="5194300" cy="201612"/>
          </a:xfrm>
        </p:spPr>
        <p:txBody>
          <a:bodyPr/>
          <a:lstStyle>
            <a:lvl1pPr>
              <a:defRPr>
                <a:solidFill>
                  <a:schemeClr val="bg1">
                    <a:shade val="50000"/>
                  </a:schemeClr>
                </a:solidFill>
              </a:defRPr>
            </a:lvl1pPr>
          </a:lstStyle>
          <a:p>
            <a:pPr>
              <a:defRPr/>
            </a:pPr>
            <a:endParaRPr lang="en-US"/>
          </a:p>
        </p:txBody>
      </p:sp>
      <p:sp>
        <p:nvSpPr>
          <p:cNvPr id="9" name="Slide Number Placeholder 6"/>
          <p:cNvSpPr>
            <a:spLocks noGrp="1"/>
          </p:cNvSpPr>
          <p:nvPr>
            <p:ph type="sldNum" sz="quarter" idx="12"/>
          </p:nvPr>
        </p:nvSpPr>
        <p:spPr>
          <a:xfrm>
            <a:off x="8339138" y="1169988"/>
            <a:ext cx="733425" cy="201612"/>
          </a:xfrm>
        </p:spPr>
        <p:txBody>
          <a:bodyPr/>
          <a:lstStyle>
            <a:lvl1pPr>
              <a:defRPr/>
            </a:lvl1pPr>
          </a:lstStyle>
          <a:p>
            <a:pPr>
              <a:defRPr/>
            </a:pPr>
            <a:fld id="{57A553AA-484E-0740-A8A5-308BBAB3CCB1}" type="slidenum">
              <a:rPr lang="en-US"/>
              <a:pPr>
                <a:defRPr/>
              </a:pPr>
              <a:t>‹#›</a:t>
            </a:fld>
            <a:endParaRPr lang="en-US"/>
          </a:p>
        </p:txBody>
      </p:sp>
    </p:spTree>
    <p:extLst>
      <p:ext uri="{BB962C8B-B14F-4D97-AF65-F5344CB8AC3E}">
        <p14:creationId xmlns:p14="http://schemas.microsoft.com/office/powerpoint/2010/main" val="18443484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a:spLocks noChangeArrowheads="1"/>
          </p:cNvSpPr>
          <p:nvPr/>
        </p:nvSpPr>
        <p:spPr bwMode="invGray">
          <a:xfrm>
            <a:off x="0" y="1436688"/>
            <a:ext cx="9144000" cy="44450"/>
          </a:xfrm>
          <a:prstGeom prst="rect">
            <a:avLst/>
          </a:prstGeom>
          <a:solidFill>
            <a:srgbClr val="FFFFFF"/>
          </a:solidFill>
          <a:ln>
            <a:noFill/>
          </a:ln>
          <a:effectLst>
            <a:outerShdw blurRad="31750" dist="10160" dir="5400000" algn="tl" rotWithShape="0">
              <a:srgbClr val="000000">
                <a:alpha val="59998"/>
              </a:srgbClr>
            </a:outerShdw>
          </a:effectLst>
          <a:extLst>
            <a:ext uri="{91240B29-F687-4F45-9708-019B960494DF}">
              <a14:hiddenLine xmlns:a14="http://schemas.microsoft.com/office/drawing/2010/main" w="48000" cmpd="thickThin">
                <a:solidFill>
                  <a:srgbClr val="000000"/>
                </a:solidFill>
                <a:miter lim="800000"/>
                <a:headEnd/>
                <a:tailEnd/>
              </a14:hiddenLine>
            </a:ext>
          </a:extLst>
        </p:spPr>
        <p:txBody>
          <a:bodyPr anchor="ctr"/>
          <a:lstStyle>
            <a:extLst/>
          </a:lstStyle>
          <a:p>
            <a:pPr algn="ctr" eaLnBrk="1" fontAlgn="auto" hangingPunct="1">
              <a:spcBef>
                <a:spcPts val="0"/>
              </a:spcBef>
              <a:spcAft>
                <a:spcPts val="0"/>
              </a:spcAft>
              <a:defRPr/>
            </a:pPr>
            <a:endParaRPr lang="en-US">
              <a:solidFill>
                <a:schemeClr val="lt1"/>
              </a:solidFill>
              <a:latin typeface="+mn-lt"/>
            </a:endParaRPr>
          </a:p>
        </p:txBody>
      </p:sp>
      <p:sp>
        <p:nvSpPr>
          <p:cNvPr id="7" name="Rectangle 6"/>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lang="pt-PT" smtClean="0"/>
              <a:t>Click to edit Master title style</a:t>
            </a:r>
            <a:endParaRPr lang="en-US"/>
          </a:p>
        </p:txBody>
      </p:sp>
      <p:sp>
        <p:nvSpPr>
          <p:cNvPr id="1029" name="Text Placeholder 2"/>
          <p:cNvSpPr>
            <a:spLocks noGrp="1"/>
          </p:cNvSpPr>
          <p:nvPr>
            <p:ph type="body" idx="1"/>
          </p:nvPr>
        </p:nvSpPr>
        <p:spPr bwMode="auto">
          <a:xfrm>
            <a:off x="457200" y="1774825"/>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54864" tIns="91440" rIns="91440" bIns="45720" numCol="1" anchor="t" anchorCtr="0" compatLnSpc="1">
            <a:prstTxWarp prst="textNoShape">
              <a:avLst/>
            </a:prstTxWarp>
          </a:bodyPr>
          <a:lstStyle/>
          <a:p>
            <a:pPr lvl="0"/>
            <a:r>
              <a:rPr lang="pt-PT" altLang="x-none"/>
              <a:t>Click to edit Master text styles</a:t>
            </a:r>
          </a:p>
          <a:p>
            <a:pPr lvl="1"/>
            <a:r>
              <a:rPr lang="pt-PT" altLang="x-none"/>
              <a:t>Second level</a:t>
            </a:r>
          </a:p>
          <a:p>
            <a:pPr lvl="2"/>
            <a:r>
              <a:rPr lang="pt-PT" altLang="x-none"/>
              <a:t>Third level</a:t>
            </a:r>
          </a:p>
          <a:p>
            <a:pPr lvl="3"/>
            <a:r>
              <a:rPr lang="pt-PT" altLang="x-none"/>
              <a:t>Fourth level</a:t>
            </a:r>
          </a:p>
          <a:p>
            <a:pPr lvl="4"/>
            <a:r>
              <a:rPr lang="pt-PT" altLang="x-none"/>
              <a:t>Fifth level</a:t>
            </a:r>
            <a:endParaRPr lang="en-US" altLang="x-none"/>
          </a:p>
        </p:txBody>
      </p:sp>
      <p:sp>
        <p:nvSpPr>
          <p:cNvPr id="4"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lgn="l" eaLnBrk="1" fontAlgn="auto" latinLnBrk="0" hangingPunct="1">
              <a:spcBef>
                <a:spcPts val="0"/>
              </a:spcBef>
              <a:spcAft>
                <a:spcPts val="0"/>
              </a:spcAft>
              <a:defRPr kumimoji="0" sz="1200">
                <a:solidFill>
                  <a:schemeClr val="tx1">
                    <a:tint val="95000"/>
                  </a:schemeClr>
                </a:solidFill>
                <a:latin typeface="+mn-lt"/>
              </a:defRPr>
            </a:lvl1pPr>
            <a:extLst/>
          </a:lstStyle>
          <a:p>
            <a:pPr>
              <a:defRPr/>
            </a:pPr>
            <a:fld id="{CF578C8D-CC13-9C4D-B1B2-0B215344876B}" type="datetimeFigureOut">
              <a:rPr lang="en-US"/>
              <a:pPr>
                <a:defRPr/>
              </a:pPr>
              <a:t>12/10/17</a:t>
            </a:fld>
            <a:endParaRPr lang="en-US" dirty="0"/>
          </a:p>
        </p:txBody>
      </p:sp>
      <p:sp>
        <p:nvSpPr>
          <p:cNvPr id="5" name="Footer Placeholder 4"/>
          <p:cNvSpPr>
            <a:spLocks noGrp="1"/>
          </p:cNvSpPr>
          <p:nvPr>
            <p:ph type="ftr" sz="quarter" idx="3"/>
          </p:nvPr>
        </p:nvSpPr>
        <p:spPr>
          <a:xfrm>
            <a:off x="2640013" y="6477000"/>
            <a:ext cx="5508625" cy="274638"/>
          </a:xfrm>
          <a:prstGeom prst="rect">
            <a:avLst/>
          </a:prstGeom>
        </p:spPr>
        <p:txBody>
          <a:bodyPr vert="horz" lIns="45720" rIns="45720" bIns="0" rtlCol="0" anchor="b"/>
          <a:lstStyle>
            <a:lvl1pPr algn="l" eaLnBrk="1" fontAlgn="auto" latinLnBrk="0" hangingPunct="1">
              <a:spcBef>
                <a:spcPts val="0"/>
              </a:spcBef>
              <a:spcAft>
                <a:spcPts val="0"/>
              </a:spcAft>
              <a:defRPr kumimoji="0" sz="1200">
                <a:solidFill>
                  <a:schemeClr val="tx1">
                    <a:tint val="95000"/>
                  </a:schemeClr>
                </a:solidFill>
                <a:latin typeface="+mn-lt"/>
              </a:defRPr>
            </a:lvl1pPr>
            <a:extLst/>
          </a:lstStyle>
          <a:p>
            <a:pPr>
              <a:defRPr/>
            </a:pPr>
            <a:endParaRPr lang="en-US"/>
          </a:p>
        </p:txBody>
      </p:sp>
      <p:sp>
        <p:nvSpPr>
          <p:cNvPr id="6"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lvl1pPr algn="r" eaLnBrk="1" fontAlgn="auto" latinLnBrk="0" hangingPunct="1">
              <a:spcBef>
                <a:spcPts val="0"/>
              </a:spcBef>
              <a:spcAft>
                <a:spcPts val="0"/>
              </a:spcAft>
              <a:defRPr kumimoji="0" sz="1200">
                <a:solidFill>
                  <a:schemeClr val="tx1">
                    <a:tint val="95000"/>
                  </a:schemeClr>
                </a:solidFill>
                <a:latin typeface="+mn-lt"/>
              </a:defRPr>
            </a:lvl1pPr>
            <a:extLst/>
          </a:lstStyle>
          <a:p>
            <a:pPr>
              <a:defRPr/>
            </a:pPr>
            <a:fld id="{98B71FD0-56C4-6C4B-9A58-9D89CD29B7F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00" r:id="rId1"/>
    <p:sldLayoutId id="2147483695" r:id="rId2"/>
    <p:sldLayoutId id="2147483701" r:id="rId3"/>
    <p:sldLayoutId id="2147483696" r:id="rId4"/>
    <p:sldLayoutId id="2147483697" r:id="rId5"/>
    <p:sldLayoutId id="2147483698" r:id="rId6"/>
    <p:sldLayoutId id="2147483702" r:id="rId7"/>
    <p:sldLayoutId id="2147483703" r:id="rId8"/>
    <p:sldLayoutId id="2147483704" r:id="rId9"/>
    <p:sldLayoutId id="2147483699" r:id="rId10"/>
    <p:sldLayoutId id="2147483705" r:id="rId11"/>
  </p:sldLayoutIdLst>
  <p:txStyles>
    <p:title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charset="0"/>
        </a:defRPr>
      </a:lvl2pPr>
      <a:lvl3pPr algn="l" rtl="0" eaLnBrk="0" fontAlgn="base" hangingPunct="0">
        <a:spcBef>
          <a:spcPct val="0"/>
        </a:spcBef>
        <a:spcAft>
          <a:spcPct val="0"/>
        </a:spcAft>
        <a:defRPr sz="4500" b="1">
          <a:solidFill>
            <a:srgbClr val="FFC800"/>
          </a:solidFill>
          <a:latin typeface="Corbel" charset="0"/>
        </a:defRPr>
      </a:lvl3pPr>
      <a:lvl4pPr algn="l" rtl="0" eaLnBrk="0" fontAlgn="base" hangingPunct="0">
        <a:spcBef>
          <a:spcPct val="0"/>
        </a:spcBef>
        <a:spcAft>
          <a:spcPct val="0"/>
        </a:spcAft>
        <a:defRPr sz="4500" b="1">
          <a:solidFill>
            <a:srgbClr val="FFC800"/>
          </a:solidFill>
          <a:latin typeface="Corbel" charset="0"/>
        </a:defRPr>
      </a:lvl4pPr>
      <a:lvl5pPr algn="l" rtl="0" eaLnBrk="0" fontAlgn="base" hangingPunct="0">
        <a:spcBef>
          <a:spcPct val="0"/>
        </a:spcBef>
        <a:spcAft>
          <a:spcPct val="0"/>
        </a:spcAft>
        <a:defRPr sz="4500" b="1">
          <a:solidFill>
            <a:srgbClr val="FFC800"/>
          </a:solidFill>
          <a:latin typeface="Corbel" charset="0"/>
        </a:defRPr>
      </a:lvl5pPr>
      <a:lvl6pPr marL="457200" algn="l" rtl="0" fontAlgn="base">
        <a:spcBef>
          <a:spcPct val="0"/>
        </a:spcBef>
        <a:spcAft>
          <a:spcPct val="0"/>
        </a:spcAft>
        <a:defRPr sz="4500" b="1">
          <a:solidFill>
            <a:srgbClr val="FFC800"/>
          </a:solidFill>
          <a:latin typeface="Corbel" charset="0"/>
        </a:defRPr>
      </a:lvl6pPr>
      <a:lvl7pPr marL="914400" algn="l" rtl="0" fontAlgn="base">
        <a:spcBef>
          <a:spcPct val="0"/>
        </a:spcBef>
        <a:spcAft>
          <a:spcPct val="0"/>
        </a:spcAft>
        <a:defRPr sz="4500" b="1">
          <a:solidFill>
            <a:srgbClr val="FFC800"/>
          </a:solidFill>
          <a:latin typeface="Corbel" charset="0"/>
        </a:defRPr>
      </a:lvl7pPr>
      <a:lvl8pPr marL="1371600" algn="l" rtl="0" fontAlgn="base">
        <a:spcBef>
          <a:spcPct val="0"/>
        </a:spcBef>
        <a:spcAft>
          <a:spcPct val="0"/>
        </a:spcAft>
        <a:defRPr sz="4500" b="1">
          <a:solidFill>
            <a:srgbClr val="FFC800"/>
          </a:solidFill>
          <a:latin typeface="Corbel" charset="0"/>
        </a:defRPr>
      </a:lvl8pPr>
      <a:lvl9pPr marL="1828800" algn="l" rtl="0" fontAlgn="base">
        <a:spcBef>
          <a:spcPct val="0"/>
        </a:spcBef>
        <a:spcAft>
          <a:spcPct val="0"/>
        </a:spcAft>
        <a:defRPr sz="4500" b="1">
          <a:solidFill>
            <a:srgbClr val="FFC800"/>
          </a:solidFill>
          <a:latin typeface="Corbel" charset="0"/>
        </a:defRPr>
      </a:lvl9pPr>
      <a:extLst/>
    </p:titleStyle>
    <p:bodyStyle>
      <a:lvl1pPr marL="438150" indent="-319088" algn="l" rtl="0" eaLnBrk="0" fontAlgn="base" hangingPunct="0">
        <a:spcBef>
          <a:spcPct val="0"/>
        </a:spcBef>
        <a:spcAft>
          <a:spcPct val="0"/>
        </a:spcAft>
        <a:buClr>
          <a:schemeClr val="accent1"/>
        </a:buClr>
        <a:buSzPct val="80000"/>
        <a:buFont typeface="Wingdings 2"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charset="2"/>
        <a:buChar char=""/>
        <a:defRPr sz="2800" kern="1200">
          <a:solidFill>
            <a:schemeClr val="tx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charset="0"/>
        <a:buChar char="▪"/>
        <a:defRPr sz="2400" kern="1200">
          <a:solidFill>
            <a:schemeClr val="tx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charset="0"/>
        <a:buChar char="▪"/>
        <a:defRPr sz="2000" kern="1200">
          <a:solidFill>
            <a:schemeClr val="tx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www.ncbi.nlm.nih.gov/pubmed/21799941" TargetMode="External"/><Relationship Id="rId4" Type="http://schemas.openxmlformats.org/officeDocument/2006/relationships/hyperlink" Target="http://www.ncbi.nlm.nih.gov/pubmed/22461678" TargetMode="External"/><Relationship Id="rId5" Type="http://schemas.openxmlformats.org/officeDocument/2006/relationships/hyperlink" Target="http://www.ncbi.nlm.nih.gov/pubmed/22785191" TargetMode="External"/><Relationship Id="rId6" Type="http://schemas.openxmlformats.org/officeDocument/2006/relationships/hyperlink" Target="http://www.ncbi.nlm.nih.gov/pubmed/22693998" TargetMode="External"/><Relationship Id="rId7" Type="http://schemas.openxmlformats.org/officeDocument/2006/relationships/hyperlink" Target="http://www.ncbi.nlm.nih.gov/entrez/query.fcgi?db=pubmed&amp;cmd=Retrieve&amp;dopt=AbstractPlus&amp;list_uids=17093023" TargetMode="External"/><Relationship Id="rId8" Type="http://schemas.openxmlformats.org/officeDocument/2006/relationships/hyperlink" Target="http://www.ncbi.nlm.nih.gov/entrez/query.fcgi?db=pubmed&amp;cmd=Retrieve&amp;dopt=AbstractPlus&amp;list_uids=9501229" TargetMode="External"/><Relationship Id="rId1" Type="http://schemas.openxmlformats.org/officeDocument/2006/relationships/slideLayout" Target="../slideLayouts/slideLayout2.xml"/><Relationship Id="rId2" Type="http://schemas.openxmlformats.org/officeDocument/2006/relationships/hyperlink" Target="http://www.ncbi.nlm.nih.gov/entrez/query.fcgi?db=pubmed&amp;cmd=Retrieve&amp;dopt=AbstractPlus&amp;list_uids=2228251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hyperlink" Target="http://online.phyloviz.n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jpeg"/><Relationship Id="rId6" Type="http://schemas.openxmlformats.org/officeDocument/2006/relationships/image" Target="../media/image42.png"/><Relationship Id="rId7" Type="http://schemas.openxmlformats.org/officeDocument/2006/relationships/image" Target="../media/image43.jpeg"/><Relationship Id="rId8"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636" y="1599269"/>
            <a:ext cx="9144000" cy="1902161"/>
          </a:xfrm>
        </p:spPr>
        <p:txBody>
          <a:bodyPr>
            <a:normAutofit/>
          </a:bodyPr>
          <a:lstStyle/>
          <a:p>
            <a:pPr eaLnBrk="1" fontAlgn="auto" hangingPunct="1">
              <a:spcAft>
                <a:spcPts val="0"/>
              </a:spcAft>
              <a:defRPr/>
            </a:pPr>
            <a:r>
              <a:rPr lang="en-US" sz="4000" b="0" dirty="0"/>
              <a:t>Making Use of NGS Data: </a:t>
            </a:r>
            <a:r>
              <a:rPr lang="en-US" sz="4000" b="0" dirty="0" smtClean="0"/>
              <a:t/>
            </a:r>
            <a:br>
              <a:rPr lang="en-US" sz="4000" b="0" dirty="0" smtClean="0"/>
            </a:br>
            <a:r>
              <a:rPr lang="en-US" sz="4000" b="0" dirty="0" smtClean="0"/>
              <a:t>From </a:t>
            </a:r>
            <a:r>
              <a:rPr lang="en-US" sz="4000" b="0" dirty="0"/>
              <a:t>Reads to Trees and Annotations</a:t>
            </a:r>
            <a:endParaRPr lang="en-US" sz="4400" dirty="0">
              <a:solidFill>
                <a:schemeClr val="accent1">
                  <a:satMod val="150000"/>
                </a:schemeClr>
              </a:solidFill>
            </a:endParaRPr>
          </a:p>
        </p:txBody>
      </p:sp>
      <p:sp>
        <p:nvSpPr>
          <p:cNvPr id="15362" name="Subtitle 2"/>
          <p:cNvSpPr>
            <a:spLocks noGrp="1"/>
          </p:cNvSpPr>
          <p:nvPr>
            <p:ph type="subTitle" idx="1"/>
          </p:nvPr>
        </p:nvSpPr>
        <p:spPr>
          <a:xfrm>
            <a:off x="401638" y="5168900"/>
            <a:ext cx="8077200" cy="1930400"/>
          </a:xfrm>
        </p:spPr>
        <p:txBody>
          <a:bodyPr/>
          <a:lstStyle/>
          <a:p>
            <a:pPr eaLnBrk="1" hangingPunct="1"/>
            <a:r>
              <a:rPr lang="en-US" altLang="x-none"/>
              <a:t>João André Carriço, </a:t>
            </a:r>
          </a:p>
          <a:p>
            <a:pPr eaLnBrk="1" hangingPunct="1"/>
            <a:r>
              <a:rPr lang="en-US" altLang="x-none"/>
              <a:t>Microbiology Institute and Instituto de Medicina Molecular, </a:t>
            </a:r>
          </a:p>
          <a:p>
            <a:pPr eaLnBrk="1" hangingPunct="1"/>
            <a:r>
              <a:rPr lang="en-US" altLang="x-none"/>
              <a:t>Faculty of Medicine, University of Lisbon</a:t>
            </a:r>
          </a:p>
          <a:p>
            <a:pPr eaLnBrk="1" hangingPunct="1"/>
            <a:r>
              <a:rPr lang="en-US" altLang="x-none"/>
              <a:t>jcarrico@fm.ul.pt	twitter: @jacarrico</a:t>
            </a:r>
          </a:p>
          <a:p>
            <a:pPr eaLnBrk="1" hangingPunct="1"/>
            <a:endParaRPr lang="en-US" altLang="x-none"/>
          </a:p>
          <a:p>
            <a:pPr eaLnBrk="1" hangingPunct="1"/>
            <a:endParaRPr lang="en-US" altLang="x-none"/>
          </a:p>
        </p:txBody>
      </p:sp>
      <p:sp>
        <p:nvSpPr>
          <p:cNvPr id="4" name="Rounded Rectangle 3"/>
          <p:cNvSpPr/>
          <p:nvPr/>
        </p:nvSpPr>
        <p:spPr>
          <a:xfrm>
            <a:off x="3013075" y="85725"/>
            <a:ext cx="6038850" cy="1230313"/>
          </a:xfrm>
          <a:prstGeom prst="roundRect">
            <a:avLst/>
          </a:prstGeom>
          <a:ln>
            <a:solidFill>
              <a:srgbClr val="FFFF00"/>
            </a:solidFill>
          </a:ln>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17" name="Rounded Rectangle 16"/>
          <p:cNvSpPr/>
          <p:nvPr/>
        </p:nvSpPr>
        <p:spPr>
          <a:xfrm>
            <a:off x="3013075" y="80963"/>
            <a:ext cx="6038850" cy="1230312"/>
          </a:xfrm>
          <a:prstGeom prst="round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153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513" y="174625"/>
            <a:ext cx="1149350"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descr="iMMLisboa_logo_assinatura.jpg"/>
          <p:cNvPicPr>
            <a:picLocks noChangeAspect="1"/>
          </p:cNvPicPr>
          <p:nvPr/>
        </p:nvPicPr>
        <p:blipFill>
          <a:blip r:embed="rId4">
            <a:extLst>
              <a:ext uri="{28A0092B-C50C-407E-A947-70E740481C1C}">
                <a14:useLocalDpi xmlns:a14="http://schemas.microsoft.com/office/drawing/2010/main" val="0"/>
              </a:ext>
            </a:extLst>
          </a:blip>
          <a:srcRect t="8376" b="2"/>
          <a:stretch>
            <a:fillRect/>
          </a:stretch>
        </p:blipFill>
        <p:spPr bwMode="auto">
          <a:xfrm>
            <a:off x="5600700" y="153988"/>
            <a:ext cx="1589088"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5" descr="logo_horizontal_1_POSITIV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89788" y="198438"/>
            <a:ext cx="1789112"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Box 9"/>
          <p:cNvSpPr txBox="1">
            <a:spLocks noChangeArrowheads="1"/>
          </p:cNvSpPr>
          <p:nvPr/>
        </p:nvSpPr>
        <p:spPr bwMode="auto">
          <a:xfrm>
            <a:off x="307975" y="3873500"/>
            <a:ext cx="54107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dirty="0" smtClean="0"/>
              <a:t>Workshop: From </a:t>
            </a:r>
            <a:r>
              <a:rPr lang="en-US" altLang="x-none" dirty="0" smtClean="0"/>
              <a:t>Bacterial </a:t>
            </a:r>
            <a:r>
              <a:rPr lang="en-US" altLang="x-none" dirty="0" smtClean="0"/>
              <a:t>Genomics </a:t>
            </a:r>
            <a:r>
              <a:rPr lang="en-US" altLang="x-none" dirty="0" smtClean="0"/>
              <a:t>to Metagenomics </a:t>
            </a:r>
            <a:endParaRPr lang="en-US" altLang="x-none" dirty="0"/>
          </a:p>
          <a:p>
            <a:pPr eaLnBrk="1" hangingPunct="1"/>
            <a:endParaRPr lang="en-US" altLang="x-none" dirty="0"/>
          </a:p>
          <a:p>
            <a:pPr eaLnBrk="1" hangingPunct="1"/>
            <a:r>
              <a:rPr lang="en-US" altLang="x-none" dirty="0" smtClean="0"/>
              <a:t>11-15  December </a:t>
            </a:r>
            <a:r>
              <a:rPr lang="en-US" altLang="x-none" dirty="0"/>
              <a:t>2017, </a:t>
            </a:r>
            <a:r>
              <a:rPr lang="en-US" altLang="x-none" dirty="0" smtClean="0"/>
              <a:t>University of Helsinki</a:t>
            </a:r>
            <a:endParaRPr lang="en-US" altLang="x-none" dirty="0"/>
          </a:p>
        </p:txBody>
      </p:sp>
      <p:pic>
        <p:nvPicPr>
          <p:cNvPr id="15369"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32163" y="85725"/>
            <a:ext cx="671512"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From reads to profiles</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a:bodyPr>
          <a:lstStyle/>
          <a:p>
            <a:pPr marL="438912" indent="-320040" eaLnBrk="1" fontAlgn="auto" hangingPunct="1">
              <a:spcBef>
                <a:spcPts val="0"/>
              </a:spcBef>
              <a:spcAft>
                <a:spcPts val="0"/>
              </a:spcAft>
              <a:buFont typeface="Wingdings 2"/>
              <a:buChar char=""/>
              <a:defRPr/>
            </a:pPr>
            <a:r>
              <a:rPr lang="en-US" dirty="0" smtClean="0"/>
              <a:t>Whole genome sequencing </a:t>
            </a:r>
            <a:r>
              <a:rPr lang="mr-IN" dirty="0" smtClean="0"/>
              <a:t>…</a:t>
            </a:r>
            <a:r>
              <a:rPr lang="pt-PT" dirty="0" err="1" smtClean="0"/>
              <a:t>not</a:t>
            </a:r>
            <a:r>
              <a:rPr lang="pt-PT" dirty="0" smtClean="0"/>
              <a:t> </a:t>
            </a:r>
            <a:r>
              <a:rPr lang="pt-PT" dirty="0" err="1" smtClean="0"/>
              <a:t>so</a:t>
            </a:r>
            <a:r>
              <a:rPr lang="pt-PT" dirty="0" smtClean="0"/>
              <a:t> “</a:t>
            </a:r>
            <a:r>
              <a:rPr lang="pt-PT" dirty="0" err="1" smtClean="0"/>
              <a:t>whole</a:t>
            </a:r>
            <a:r>
              <a:rPr lang="pt-PT" dirty="0" smtClean="0"/>
              <a:t>”</a:t>
            </a:r>
          </a:p>
          <a:p>
            <a:pPr marL="731520" lvl="1" indent="-274320" eaLnBrk="1" fontAlgn="auto" hangingPunct="1">
              <a:spcAft>
                <a:spcPts val="0"/>
              </a:spcAft>
              <a:buFont typeface="Wingdings"/>
              <a:buChar char=""/>
              <a:defRPr/>
            </a:pPr>
            <a:r>
              <a:rPr lang="pt-PT" dirty="0" err="1" smtClean="0"/>
              <a:t>Library</a:t>
            </a:r>
            <a:r>
              <a:rPr lang="pt-PT" dirty="0" smtClean="0"/>
              <a:t> </a:t>
            </a:r>
            <a:r>
              <a:rPr lang="pt-PT" dirty="0" err="1" smtClean="0"/>
              <a:t>preparation</a:t>
            </a:r>
            <a:r>
              <a:rPr lang="pt-PT" dirty="0" smtClean="0"/>
              <a:t> </a:t>
            </a:r>
            <a:r>
              <a:rPr lang="pt-PT" dirty="0" err="1" smtClean="0"/>
              <a:t>bias</a:t>
            </a:r>
            <a:r>
              <a:rPr lang="pt-PT" dirty="0" smtClean="0"/>
              <a:t> =&gt; </a:t>
            </a:r>
            <a:r>
              <a:rPr lang="pt-PT" dirty="0" err="1" smtClean="0"/>
              <a:t>different</a:t>
            </a:r>
            <a:r>
              <a:rPr lang="pt-PT" dirty="0" smtClean="0"/>
              <a:t> </a:t>
            </a:r>
            <a:r>
              <a:rPr lang="pt-PT" dirty="0" err="1" smtClean="0"/>
              <a:t>coverages</a:t>
            </a:r>
            <a:r>
              <a:rPr lang="pt-PT" dirty="0" smtClean="0"/>
              <a:t> </a:t>
            </a:r>
          </a:p>
          <a:p>
            <a:pPr marL="731520" lvl="1" indent="-274320" eaLnBrk="1" fontAlgn="auto" hangingPunct="1">
              <a:spcAft>
                <a:spcPts val="0"/>
              </a:spcAft>
              <a:buFont typeface="Wingdings"/>
              <a:buChar char=""/>
              <a:defRPr/>
            </a:pPr>
            <a:r>
              <a:rPr lang="pt-PT" dirty="0" err="1" smtClean="0"/>
              <a:t>Repeat</a:t>
            </a:r>
            <a:r>
              <a:rPr lang="pt-PT" dirty="0" smtClean="0"/>
              <a:t> </a:t>
            </a:r>
            <a:r>
              <a:rPr lang="pt-PT" dirty="0" err="1" smtClean="0"/>
              <a:t>regions</a:t>
            </a:r>
            <a:endParaRPr lang="pt-PT" dirty="0" smtClean="0"/>
          </a:p>
          <a:p>
            <a:pPr marL="438912" indent="-320040" eaLnBrk="1" fontAlgn="auto" hangingPunct="1">
              <a:spcBef>
                <a:spcPts val="0"/>
              </a:spcBef>
              <a:spcAft>
                <a:spcPts val="0"/>
              </a:spcAft>
              <a:buFont typeface="Wingdings 2"/>
              <a:buChar char=""/>
              <a:defRPr/>
            </a:pPr>
            <a:endParaRPr lang="pt-PT" dirty="0"/>
          </a:p>
          <a:p>
            <a:pPr marL="118872" indent="0" eaLnBrk="1" fontAlgn="auto" hangingPunct="1">
              <a:spcBef>
                <a:spcPts val="0"/>
              </a:spcBef>
              <a:spcAft>
                <a:spcPts val="0"/>
              </a:spcAft>
              <a:buFont typeface="Wingdings 2"/>
              <a:buNone/>
              <a:defRPr/>
            </a:pPr>
            <a:r>
              <a:rPr lang="pt-PT" b="1" dirty="0" err="1" smtClean="0"/>
              <a:t>How</a:t>
            </a:r>
            <a:r>
              <a:rPr lang="pt-PT" b="1" dirty="0" smtClean="0"/>
              <a:t> to </a:t>
            </a:r>
            <a:r>
              <a:rPr lang="pt-PT" b="1" dirty="0" err="1" smtClean="0"/>
              <a:t>transform</a:t>
            </a:r>
            <a:r>
              <a:rPr lang="pt-PT" b="1" dirty="0" smtClean="0"/>
              <a:t> </a:t>
            </a:r>
            <a:r>
              <a:rPr lang="pt-PT" b="1" dirty="0" err="1" smtClean="0"/>
              <a:t>the</a:t>
            </a:r>
            <a:r>
              <a:rPr lang="pt-PT" b="1" dirty="0" smtClean="0"/>
              <a:t> </a:t>
            </a:r>
            <a:r>
              <a:rPr lang="pt-PT" b="1" dirty="0" err="1" smtClean="0"/>
              <a:t>reads</a:t>
            </a:r>
            <a:r>
              <a:rPr lang="pt-PT" b="1" dirty="0"/>
              <a:t> </a:t>
            </a:r>
            <a:endParaRPr lang="pt-PT" b="1" dirty="0" smtClean="0"/>
          </a:p>
          <a:p>
            <a:pPr marL="118872" indent="0" eaLnBrk="1" fontAlgn="auto" hangingPunct="1">
              <a:spcBef>
                <a:spcPts val="0"/>
              </a:spcBef>
              <a:spcAft>
                <a:spcPts val="0"/>
              </a:spcAft>
              <a:buFont typeface="Wingdings 2"/>
              <a:buNone/>
              <a:defRPr/>
            </a:pPr>
            <a:r>
              <a:rPr lang="pt-PT" b="1" dirty="0"/>
              <a:t>	</a:t>
            </a:r>
            <a:r>
              <a:rPr lang="pt-PT" b="1" dirty="0" smtClean="0"/>
              <a:t>		in “</a:t>
            </a:r>
            <a:r>
              <a:rPr lang="pt-PT" b="1" dirty="0" err="1" smtClean="0"/>
              <a:t>something</a:t>
            </a:r>
            <a:r>
              <a:rPr lang="pt-PT" b="1" dirty="0" smtClean="0"/>
              <a:t>” </a:t>
            </a:r>
            <a:r>
              <a:rPr lang="pt-PT" b="1" dirty="0" err="1" smtClean="0"/>
              <a:t>actionable</a:t>
            </a:r>
            <a:r>
              <a:rPr lang="pt-PT" b="1" dirty="0" smtClean="0"/>
              <a:t>  ?</a:t>
            </a:r>
          </a:p>
          <a:p>
            <a:pPr marL="438912" indent="-320040" eaLnBrk="1" fontAlgn="auto" hangingPunct="1">
              <a:spcBef>
                <a:spcPts val="0"/>
              </a:spcBef>
              <a:spcAft>
                <a:spcPts val="0"/>
              </a:spcAft>
              <a:buFont typeface="Wingdings 2"/>
              <a:buChar char=""/>
              <a:defRPr/>
            </a:pPr>
            <a:endParaRPr lang="en-US"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smtClean="0">
                <a:solidFill>
                  <a:schemeClr val="accent1">
                    <a:satMod val="150000"/>
                  </a:schemeClr>
                </a:solidFill>
              </a:rPr>
              <a:t>Kmer</a:t>
            </a:r>
            <a:r>
              <a:rPr lang="en-US" dirty="0" smtClean="0">
                <a:solidFill>
                  <a:schemeClr val="accent1">
                    <a:satMod val="150000"/>
                  </a:schemeClr>
                </a:solidFill>
              </a:rPr>
              <a:t> approaches</a:t>
            </a:r>
            <a:endParaRPr lang="en-US" dirty="0">
              <a:solidFill>
                <a:schemeClr val="accent1">
                  <a:satMod val="150000"/>
                </a:schemeClr>
              </a:solidFill>
            </a:endParaRPr>
          </a:p>
        </p:txBody>
      </p:sp>
      <p:sp>
        <p:nvSpPr>
          <p:cNvPr id="5" name="Oval 4"/>
          <p:cNvSpPr>
            <a:spLocks noChangeArrowheads="1"/>
          </p:cNvSpPr>
          <p:nvPr/>
        </p:nvSpPr>
        <p:spPr bwMode="auto">
          <a:xfrm>
            <a:off x="355600" y="2424113"/>
            <a:ext cx="231775"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a:spLocks noChangeArrowheads="1"/>
          </p:cNvSpPr>
          <p:nvPr/>
        </p:nvSpPr>
        <p:spPr bwMode="auto">
          <a:xfrm>
            <a:off x="427038" y="2687638"/>
            <a:ext cx="233362"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 name="Oval 6"/>
          <p:cNvSpPr>
            <a:spLocks noChangeArrowheads="1"/>
          </p:cNvSpPr>
          <p:nvPr/>
        </p:nvSpPr>
        <p:spPr bwMode="auto">
          <a:xfrm>
            <a:off x="776288" y="2617788"/>
            <a:ext cx="233362" cy="222250"/>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Oval 7"/>
          <p:cNvSpPr>
            <a:spLocks noChangeArrowheads="1"/>
          </p:cNvSpPr>
          <p:nvPr/>
        </p:nvSpPr>
        <p:spPr bwMode="auto">
          <a:xfrm>
            <a:off x="623888" y="2424113"/>
            <a:ext cx="233362"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9" name="Right Arrow 8"/>
          <p:cNvSpPr>
            <a:spLocks noChangeArrowheads="1"/>
          </p:cNvSpPr>
          <p:nvPr/>
        </p:nvSpPr>
        <p:spPr bwMode="auto">
          <a:xfrm>
            <a:off x="1357313" y="2500313"/>
            <a:ext cx="1060450" cy="423862"/>
          </a:xfrm>
          <a:prstGeom prst="rightArrow">
            <a:avLst>
              <a:gd name="adj1" fmla="val 50000"/>
              <a:gd name="adj2" fmla="val 49945"/>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0" name="Right Arrow 9"/>
          <p:cNvSpPr>
            <a:spLocks noChangeArrowheads="1"/>
          </p:cNvSpPr>
          <p:nvPr/>
        </p:nvSpPr>
        <p:spPr bwMode="auto">
          <a:xfrm>
            <a:off x="4713288" y="2441575"/>
            <a:ext cx="1060450" cy="423863"/>
          </a:xfrm>
          <a:prstGeom prst="rightArrow">
            <a:avLst>
              <a:gd name="adj1" fmla="val 50000"/>
              <a:gd name="adj2" fmla="val 49945"/>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1" name="Straight Connector 10"/>
          <p:cNvCxnSpPr>
            <a:cxnSpLocks noChangeShapeType="1"/>
          </p:cNvCxnSpPr>
          <p:nvPr/>
        </p:nvCxnSpPr>
        <p:spPr bwMode="auto">
          <a:xfrm>
            <a:off x="3338513" y="2560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 name="Straight Connector 11"/>
          <p:cNvCxnSpPr>
            <a:cxnSpLocks noChangeShapeType="1"/>
          </p:cNvCxnSpPr>
          <p:nvPr/>
        </p:nvCxnSpPr>
        <p:spPr bwMode="auto">
          <a:xfrm>
            <a:off x="3490913" y="27130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 name="Straight Connector 12"/>
          <p:cNvCxnSpPr>
            <a:cxnSpLocks noChangeShapeType="1"/>
          </p:cNvCxnSpPr>
          <p:nvPr/>
        </p:nvCxnSpPr>
        <p:spPr bwMode="auto">
          <a:xfrm>
            <a:off x="3643313" y="28654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a:off x="3795713" y="30178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a:off x="3948113" y="31702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4100513" y="3322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 name="Straight Connector 16"/>
          <p:cNvCxnSpPr>
            <a:cxnSpLocks noChangeShapeType="1"/>
          </p:cNvCxnSpPr>
          <p:nvPr/>
        </p:nvCxnSpPr>
        <p:spPr bwMode="auto">
          <a:xfrm>
            <a:off x="2630488" y="2560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a:off x="2782888" y="27130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a:off x="2935288" y="28654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0" name="Straight Connector 19"/>
          <p:cNvCxnSpPr>
            <a:cxnSpLocks noChangeShapeType="1"/>
          </p:cNvCxnSpPr>
          <p:nvPr/>
        </p:nvCxnSpPr>
        <p:spPr bwMode="auto">
          <a:xfrm>
            <a:off x="3087688" y="30178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1" name="Straight Connector 20"/>
          <p:cNvCxnSpPr>
            <a:cxnSpLocks noChangeShapeType="1"/>
          </p:cNvCxnSpPr>
          <p:nvPr/>
        </p:nvCxnSpPr>
        <p:spPr bwMode="auto">
          <a:xfrm>
            <a:off x="3240088" y="31702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 name="Straight Connector 21"/>
          <p:cNvCxnSpPr>
            <a:cxnSpLocks noChangeShapeType="1"/>
          </p:cNvCxnSpPr>
          <p:nvPr/>
        </p:nvCxnSpPr>
        <p:spPr bwMode="auto">
          <a:xfrm>
            <a:off x="3392488" y="3322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692" name="TextBox 17"/>
          <p:cNvSpPr txBox="1">
            <a:spLocks noChangeArrowheads="1"/>
          </p:cNvSpPr>
          <p:nvPr/>
        </p:nvSpPr>
        <p:spPr bwMode="auto">
          <a:xfrm>
            <a:off x="227013" y="2063750"/>
            <a:ext cx="793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sample</a:t>
            </a:r>
          </a:p>
        </p:txBody>
      </p:sp>
      <p:sp>
        <p:nvSpPr>
          <p:cNvPr id="28693" name="TextBox 49"/>
          <p:cNvSpPr txBox="1">
            <a:spLocks noChangeArrowheads="1"/>
          </p:cNvSpPr>
          <p:nvPr/>
        </p:nvSpPr>
        <p:spPr bwMode="auto">
          <a:xfrm>
            <a:off x="1404938" y="2884488"/>
            <a:ext cx="636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NGS</a:t>
            </a:r>
          </a:p>
          <a:p>
            <a:pPr eaLnBrk="1" hangingPunct="1"/>
            <a:r>
              <a:rPr lang="en-US" altLang="x-none">
                <a:latin typeface="Arial Narrow" charset="0"/>
                <a:ea typeface="ＭＳ Ｐゴシック" charset="-128"/>
                <a:cs typeface="ＭＳ Ｐゴシック" charset="-128"/>
              </a:rPr>
              <a:t>WGS</a:t>
            </a:r>
          </a:p>
        </p:txBody>
      </p:sp>
      <p:sp>
        <p:nvSpPr>
          <p:cNvPr id="28694" name="TextBox 50"/>
          <p:cNvSpPr txBox="1">
            <a:spLocks noChangeArrowheads="1"/>
          </p:cNvSpPr>
          <p:nvPr/>
        </p:nvSpPr>
        <p:spPr bwMode="auto">
          <a:xfrm>
            <a:off x="2913063" y="206375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reads</a:t>
            </a:r>
          </a:p>
        </p:txBody>
      </p:sp>
      <p:sp>
        <p:nvSpPr>
          <p:cNvPr id="28695" name="TextBox 51"/>
          <p:cNvSpPr txBox="1">
            <a:spLocks noChangeArrowheads="1"/>
          </p:cNvSpPr>
          <p:nvPr/>
        </p:nvSpPr>
        <p:spPr bwMode="auto">
          <a:xfrm>
            <a:off x="4713288" y="2916238"/>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Finding k-mers </a:t>
            </a:r>
          </a:p>
          <a:p>
            <a:pPr eaLnBrk="1" hangingPunct="1"/>
            <a:r>
              <a:rPr lang="en-US" altLang="x-none">
                <a:latin typeface="Arial Narrow" charset="0"/>
                <a:ea typeface="ＭＳ Ｐゴシック" charset="-128"/>
                <a:cs typeface="ＭＳ Ｐゴシック" charset="-128"/>
              </a:rPr>
              <a:t>By sliding windows </a:t>
            </a:r>
          </a:p>
        </p:txBody>
      </p:sp>
      <p:sp>
        <p:nvSpPr>
          <p:cNvPr id="27" name="Folded Corner 26"/>
          <p:cNvSpPr>
            <a:spLocks noChangeArrowheads="1"/>
          </p:cNvSpPr>
          <p:nvPr/>
        </p:nvSpPr>
        <p:spPr bwMode="auto">
          <a:xfrm>
            <a:off x="6605588" y="2179638"/>
            <a:ext cx="927100" cy="762000"/>
          </a:xfrm>
          <a:prstGeom prst="foldedCorner">
            <a:avLst>
              <a:gd name="adj" fmla="val 16667"/>
            </a:avLst>
          </a:prstGeom>
          <a:solidFill>
            <a:srgbClr val="FFFF00"/>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8697" name="TextBox 35"/>
          <p:cNvSpPr txBox="1">
            <a:spLocks noChangeArrowheads="1"/>
          </p:cNvSpPr>
          <p:nvPr/>
        </p:nvSpPr>
        <p:spPr bwMode="auto">
          <a:xfrm>
            <a:off x="6681788" y="1758950"/>
            <a:ext cx="2270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Matrix of kmer frequency</a:t>
            </a:r>
          </a:p>
        </p:txBody>
      </p:sp>
      <p:sp>
        <p:nvSpPr>
          <p:cNvPr id="28698" name="Rectangle 2"/>
          <p:cNvSpPr>
            <a:spLocks noChangeArrowheads="1"/>
          </p:cNvSpPr>
          <p:nvPr/>
        </p:nvSpPr>
        <p:spPr bwMode="auto">
          <a:xfrm>
            <a:off x="693738" y="3938588"/>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b="1">
                <a:solidFill>
                  <a:srgbClr val="FF0000"/>
                </a:solidFill>
              </a:rPr>
              <a:t>CAAGCTTC</a:t>
            </a:r>
            <a:r>
              <a:rPr lang="en-US" altLang="x-none"/>
              <a:t>CCCAAGCATTTGGGGGAACGAGCGCTTTGCTTTAGATCCTAGTGTAGTGAAATCGGAAGTCTTGAAATCAACAGGTCAAAAA</a:t>
            </a:r>
          </a:p>
        </p:txBody>
      </p:sp>
      <p:sp>
        <p:nvSpPr>
          <p:cNvPr id="28699" name="Rectangle 3"/>
          <p:cNvSpPr>
            <a:spLocks noChangeArrowheads="1"/>
          </p:cNvSpPr>
          <p:nvPr/>
        </p:nvSpPr>
        <p:spPr bwMode="auto">
          <a:xfrm>
            <a:off x="5600700" y="3946525"/>
            <a:ext cx="156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b="1">
                <a:solidFill>
                  <a:srgbClr val="FF0000"/>
                </a:solidFill>
              </a:rPr>
              <a:t>CAAGCTTC   1</a:t>
            </a:r>
            <a:endParaRPr lang="en-US" altLang="x-none"/>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smtClean="0">
                <a:solidFill>
                  <a:schemeClr val="accent1">
                    <a:satMod val="150000"/>
                  </a:schemeClr>
                </a:solidFill>
              </a:rPr>
              <a:t>Kmer</a:t>
            </a:r>
            <a:r>
              <a:rPr lang="en-US" dirty="0" smtClean="0">
                <a:solidFill>
                  <a:schemeClr val="accent1">
                    <a:satMod val="150000"/>
                  </a:schemeClr>
                </a:solidFill>
              </a:rPr>
              <a:t> approaches</a:t>
            </a:r>
            <a:endParaRPr lang="en-US" dirty="0">
              <a:solidFill>
                <a:schemeClr val="accent1">
                  <a:satMod val="150000"/>
                </a:schemeClr>
              </a:solidFill>
            </a:endParaRPr>
          </a:p>
        </p:txBody>
      </p:sp>
      <p:sp>
        <p:nvSpPr>
          <p:cNvPr id="5" name="Oval 4"/>
          <p:cNvSpPr>
            <a:spLocks noChangeArrowheads="1"/>
          </p:cNvSpPr>
          <p:nvPr/>
        </p:nvSpPr>
        <p:spPr bwMode="auto">
          <a:xfrm>
            <a:off x="355600" y="2424113"/>
            <a:ext cx="231775"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a:spLocks noChangeArrowheads="1"/>
          </p:cNvSpPr>
          <p:nvPr/>
        </p:nvSpPr>
        <p:spPr bwMode="auto">
          <a:xfrm>
            <a:off x="427038" y="2687638"/>
            <a:ext cx="233362"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 name="Oval 6"/>
          <p:cNvSpPr>
            <a:spLocks noChangeArrowheads="1"/>
          </p:cNvSpPr>
          <p:nvPr/>
        </p:nvSpPr>
        <p:spPr bwMode="auto">
          <a:xfrm>
            <a:off x="776288" y="2617788"/>
            <a:ext cx="233362" cy="222250"/>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Oval 7"/>
          <p:cNvSpPr>
            <a:spLocks noChangeArrowheads="1"/>
          </p:cNvSpPr>
          <p:nvPr/>
        </p:nvSpPr>
        <p:spPr bwMode="auto">
          <a:xfrm>
            <a:off x="623888" y="2424113"/>
            <a:ext cx="233362"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9" name="Right Arrow 8"/>
          <p:cNvSpPr>
            <a:spLocks noChangeArrowheads="1"/>
          </p:cNvSpPr>
          <p:nvPr/>
        </p:nvSpPr>
        <p:spPr bwMode="auto">
          <a:xfrm>
            <a:off x="1357313" y="2500313"/>
            <a:ext cx="1060450" cy="423862"/>
          </a:xfrm>
          <a:prstGeom prst="rightArrow">
            <a:avLst>
              <a:gd name="adj1" fmla="val 50000"/>
              <a:gd name="adj2" fmla="val 49945"/>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0" name="Right Arrow 9"/>
          <p:cNvSpPr>
            <a:spLocks noChangeArrowheads="1"/>
          </p:cNvSpPr>
          <p:nvPr/>
        </p:nvSpPr>
        <p:spPr bwMode="auto">
          <a:xfrm>
            <a:off x="4713288" y="2441575"/>
            <a:ext cx="1060450" cy="423863"/>
          </a:xfrm>
          <a:prstGeom prst="rightArrow">
            <a:avLst>
              <a:gd name="adj1" fmla="val 50000"/>
              <a:gd name="adj2" fmla="val 49945"/>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1" name="Straight Connector 10"/>
          <p:cNvCxnSpPr>
            <a:cxnSpLocks noChangeShapeType="1"/>
          </p:cNvCxnSpPr>
          <p:nvPr/>
        </p:nvCxnSpPr>
        <p:spPr bwMode="auto">
          <a:xfrm>
            <a:off x="3338513" y="2560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 name="Straight Connector 11"/>
          <p:cNvCxnSpPr>
            <a:cxnSpLocks noChangeShapeType="1"/>
          </p:cNvCxnSpPr>
          <p:nvPr/>
        </p:nvCxnSpPr>
        <p:spPr bwMode="auto">
          <a:xfrm>
            <a:off x="3490913" y="27130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 name="Straight Connector 12"/>
          <p:cNvCxnSpPr>
            <a:cxnSpLocks noChangeShapeType="1"/>
          </p:cNvCxnSpPr>
          <p:nvPr/>
        </p:nvCxnSpPr>
        <p:spPr bwMode="auto">
          <a:xfrm>
            <a:off x="3643313" y="28654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a:off x="3795713" y="30178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a:off x="3948113" y="31702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4100513" y="3322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 name="Straight Connector 16"/>
          <p:cNvCxnSpPr>
            <a:cxnSpLocks noChangeShapeType="1"/>
          </p:cNvCxnSpPr>
          <p:nvPr/>
        </p:nvCxnSpPr>
        <p:spPr bwMode="auto">
          <a:xfrm>
            <a:off x="2630488" y="2560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a:off x="2782888" y="27130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a:off x="2935288" y="28654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0" name="Straight Connector 19"/>
          <p:cNvCxnSpPr>
            <a:cxnSpLocks noChangeShapeType="1"/>
          </p:cNvCxnSpPr>
          <p:nvPr/>
        </p:nvCxnSpPr>
        <p:spPr bwMode="auto">
          <a:xfrm>
            <a:off x="3087688" y="30178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1" name="Straight Connector 20"/>
          <p:cNvCxnSpPr>
            <a:cxnSpLocks noChangeShapeType="1"/>
          </p:cNvCxnSpPr>
          <p:nvPr/>
        </p:nvCxnSpPr>
        <p:spPr bwMode="auto">
          <a:xfrm>
            <a:off x="3240088" y="31702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 name="Straight Connector 21"/>
          <p:cNvCxnSpPr>
            <a:cxnSpLocks noChangeShapeType="1"/>
          </p:cNvCxnSpPr>
          <p:nvPr/>
        </p:nvCxnSpPr>
        <p:spPr bwMode="auto">
          <a:xfrm>
            <a:off x="3392488" y="3322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9716" name="TextBox 17"/>
          <p:cNvSpPr txBox="1">
            <a:spLocks noChangeArrowheads="1"/>
          </p:cNvSpPr>
          <p:nvPr/>
        </p:nvSpPr>
        <p:spPr bwMode="auto">
          <a:xfrm>
            <a:off x="227013" y="2063750"/>
            <a:ext cx="793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sample</a:t>
            </a:r>
          </a:p>
        </p:txBody>
      </p:sp>
      <p:sp>
        <p:nvSpPr>
          <p:cNvPr id="29717" name="TextBox 49"/>
          <p:cNvSpPr txBox="1">
            <a:spLocks noChangeArrowheads="1"/>
          </p:cNvSpPr>
          <p:nvPr/>
        </p:nvSpPr>
        <p:spPr bwMode="auto">
          <a:xfrm>
            <a:off x="1404938" y="2884488"/>
            <a:ext cx="636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NGS</a:t>
            </a:r>
          </a:p>
          <a:p>
            <a:pPr eaLnBrk="1" hangingPunct="1"/>
            <a:r>
              <a:rPr lang="en-US" altLang="x-none">
                <a:latin typeface="Arial Narrow" charset="0"/>
                <a:ea typeface="ＭＳ Ｐゴシック" charset="-128"/>
                <a:cs typeface="ＭＳ Ｐゴシック" charset="-128"/>
              </a:rPr>
              <a:t>WGS</a:t>
            </a:r>
          </a:p>
        </p:txBody>
      </p:sp>
      <p:sp>
        <p:nvSpPr>
          <p:cNvPr id="29718" name="TextBox 50"/>
          <p:cNvSpPr txBox="1">
            <a:spLocks noChangeArrowheads="1"/>
          </p:cNvSpPr>
          <p:nvPr/>
        </p:nvSpPr>
        <p:spPr bwMode="auto">
          <a:xfrm>
            <a:off x="2913063" y="206375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reads</a:t>
            </a:r>
          </a:p>
        </p:txBody>
      </p:sp>
      <p:sp>
        <p:nvSpPr>
          <p:cNvPr id="29719" name="TextBox 51"/>
          <p:cNvSpPr txBox="1">
            <a:spLocks noChangeArrowheads="1"/>
          </p:cNvSpPr>
          <p:nvPr/>
        </p:nvSpPr>
        <p:spPr bwMode="auto">
          <a:xfrm>
            <a:off x="4713288" y="2916238"/>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Finding k-mers </a:t>
            </a:r>
          </a:p>
          <a:p>
            <a:pPr eaLnBrk="1" hangingPunct="1"/>
            <a:r>
              <a:rPr lang="en-US" altLang="x-none">
                <a:latin typeface="Arial Narrow" charset="0"/>
                <a:ea typeface="ＭＳ Ｐゴシック" charset="-128"/>
                <a:cs typeface="ＭＳ Ｐゴシック" charset="-128"/>
              </a:rPr>
              <a:t>By sliding windows </a:t>
            </a:r>
          </a:p>
        </p:txBody>
      </p:sp>
      <p:sp>
        <p:nvSpPr>
          <p:cNvPr id="27" name="Folded Corner 26"/>
          <p:cNvSpPr>
            <a:spLocks noChangeArrowheads="1"/>
          </p:cNvSpPr>
          <p:nvPr/>
        </p:nvSpPr>
        <p:spPr bwMode="auto">
          <a:xfrm>
            <a:off x="6605588" y="2179638"/>
            <a:ext cx="927100" cy="762000"/>
          </a:xfrm>
          <a:prstGeom prst="foldedCorner">
            <a:avLst>
              <a:gd name="adj" fmla="val 16667"/>
            </a:avLst>
          </a:prstGeom>
          <a:solidFill>
            <a:srgbClr val="FFFF00"/>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9721" name="TextBox 35"/>
          <p:cNvSpPr txBox="1">
            <a:spLocks noChangeArrowheads="1"/>
          </p:cNvSpPr>
          <p:nvPr/>
        </p:nvSpPr>
        <p:spPr bwMode="auto">
          <a:xfrm>
            <a:off x="6681788" y="1758950"/>
            <a:ext cx="2270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Matrix of kmer frequency</a:t>
            </a:r>
          </a:p>
        </p:txBody>
      </p:sp>
      <p:sp>
        <p:nvSpPr>
          <p:cNvPr id="62" name="TextBox 61"/>
          <p:cNvSpPr txBox="1"/>
          <p:nvPr/>
        </p:nvSpPr>
        <p:spPr>
          <a:xfrm>
            <a:off x="441325" y="4932363"/>
            <a:ext cx="7307263" cy="2032000"/>
          </a:xfrm>
          <a:prstGeom prst="rect">
            <a:avLst/>
          </a:prstGeom>
          <a:noFill/>
        </p:spPr>
        <p:txBody>
          <a:bodyPr>
            <a:spAutoFit/>
          </a:bodyPr>
          <a:lstStyle/>
          <a:p>
            <a:pPr eaLnBrk="1" fontAlgn="auto" hangingPunct="1">
              <a:spcBef>
                <a:spcPts val="0"/>
              </a:spcBef>
              <a:spcAft>
                <a:spcPts val="0"/>
              </a:spcAft>
              <a:defRPr/>
            </a:pPr>
            <a:r>
              <a:rPr lang="en-US" b="1" dirty="0" err="1">
                <a:latin typeface="+mn-lt"/>
              </a:rPr>
              <a:t>Kmer</a:t>
            </a:r>
            <a:r>
              <a:rPr lang="en-US" b="1" dirty="0">
                <a:latin typeface="+mn-lt"/>
              </a:rPr>
              <a:t> approaches:</a:t>
            </a:r>
          </a:p>
          <a:p>
            <a:pPr eaLnBrk="1" fontAlgn="auto" hangingPunct="1">
              <a:spcBef>
                <a:spcPts val="0"/>
              </a:spcBef>
              <a:spcAft>
                <a:spcPts val="0"/>
              </a:spcAft>
              <a:defRPr/>
            </a:pPr>
            <a:endParaRPr lang="en-US" dirty="0">
              <a:latin typeface="+mn-lt"/>
            </a:endParaRPr>
          </a:p>
          <a:p>
            <a:pPr marL="285750" indent="-285750" eaLnBrk="1" fontAlgn="auto" hangingPunct="1">
              <a:spcBef>
                <a:spcPts val="0"/>
              </a:spcBef>
              <a:spcAft>
                <a:spcPts val="0"/>
              </a:spcAft>
              <a:buFont typeface="Arial"/>
              <a:buChar char="•"/>
              <a:defRPr/>
            </a:pPr>
            <a:r>
              <a:rPr lang="en-US" dirty="0">
                <a:latin typeface="+mn-lt"/>
              </a:rPr>
              <a:t>Sequences of bases of k-size </a:t>
            </a:r>
          </a:p>
          <a:p>
            <a:pPr marL="285750" indent="-285750" eaLnBrk="1" fontAlgn="auto" hangingPunct="1">
              <a:spcBef>
                <a:spcPts val="0"/>
              </a:spcBef>
              <a:spcAft>
                <a:spcPts val="0"/>
              </a:spcAft>
              <a:buFont typeface="Arial"/>
              <a:buChar char="•"/>
              <a:defRPr/>
            </a:pPr>
            <a:r>
              <a:rPr lang="en-US" dirty="0">
                <a:latin typeface="+mn-lt"/>
              </a:rPr>
              <a:t>Do not need reference strains</a:t>
            </a:r>
          </a:p>
          <a:p>
            <a:pPr marL="285750" indent="-285750" eaLnBrk="1" fontAlgn="auto" hangingPunct="1">
              <a:spcBef>
                <a:spcPts val="0"/>
              </a:spcBef>
              <a:spcAft>
                <a:spcPts val="0"/>
              </a:spcAft>
              <a:buFont typeface="Arial"/>
              <a:buChar char="•"/>
              <a:defRPr/>
            </a:pPr>
            <a:r>
              <a:rPr lang="en-US" dirty="0">
                <a:latin typeface="+mn-lt"/>
              </a:rPr>
              <a:t>Very fast calculation</a:t>
            </a:r>
          </a:p>
          <a:p>
            <a:pPr marL="285750" indent="-285750" eaLnBrk="1" fontAlgn="auto" hangingPunct="1">
              <a:spcBef>
                <a:spcPts val="0"/>
              </a:spcBef>
              <a:spcAft>
                <a:spcPts val="0"/>
              </a:spcAft>
              <a:buFont typeface="Arial"/>
              <a:buChar char="•"/>
              <a:defRPr/>
            </a:pPr>
            <a:r>
              <a:rPr lang="en-US" dirty="0">
                <a:latin typeface="+mn-lt"/>
              </a:rPr>
              <a:t>The resulting trees are not phylogenetic trees but can be close </a:t>
            </a:r>
          </a:p>
          <a:p>
            <a:pPr eaLnBrk="1" fontAlgn="auto" hangingPunct="1">
              <a:spcBef>
                <a:spcPts val="0"/>
              </a:spcBef>
              <a:spcAft>
                <a:spcPts val="0"/>
              </a:spcAft>
              <a:defRPr/>
            </a:pPr>
            <a:r>
              <a:rPr lang="en-US" dirty="0">
                <a:latin typeface="+mn-lt"/>
              </a:rPr>
              <a:t> </a:t>
            </a:r>
          </a:p>
        </p:txBody>
      </p:sp>
      <p:sp>
        <p:nvSpPr>
          <p:cNvPr id="29723" name="Rectangle 2"/>
          <p:cNvSpPr>
            <a:spLocks noChangeArrowheads="1"/>
          </p:cNvSpPr>
          <p:nvPr/>
        </p:nvSpPr>
        <p:spPr bwMode="auto">
          <a:xfrm>
            <a:off x="693738" y="3938588"/>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C</a:t>
            </a:r>
            <a:r>
              <a:rPr lang="en-US" altLang="x-none" b="1">
                <a:solidFill>
                  <a:srgbClr val="FF0000"/>
                </a:solidFill>
              </a:rPr>
              <a:t>AAGCTTCC</a:t>
            </a:r>
            <a:r>
              <a:rPr lang="en-US" altLang="x-none"/>
              <a:t>CCAAGCATTTGGGGGAACGAGCGCTTTGCTTTAGATCCTAGTGTAGTGAAATCGGAAGTCTTGAAATCAACAGGTCAAAAA</a:t>
            </a:r>
          </a:p>
        </p:txBody>
      </p:sp>
      <p:sp>
        <p:nvSpPr>
          <p:cNvPr id="29724" name="Rectangle 3"/>
          <p:cNvSpPr>
            <a:spLocks noChangeArrowheads="1"/>
          </p:cNvSpPr>
          <p:nvPr/>
        </p:nvSpPr>
        <p:spPr bwMode="auto">
          <a:xfrm>
            <a:off x="5243513" y="3860800"/>
            <a:ext cx="30861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b="1">
                <a:solidFill>
                  <a:srgbClr val="FF0000"/>
                </a:solidFill>
              </a:rPr>
              <a:t>CAAGCTTC	1</a:t>
            </a:r>
          </a:p>
          <a:p>
            <a:pPr eaLnBrk="1" hangingPunct="1"/>
            <a:r>
              <a:rPr lang="en-US" altLang="x-none" b="1">
                <a:solidFill>
                  <a:srgbClr val="FF0000"/>
                </a:solidFill>
              </a:rPr>
              <a:t>AAGCTTCC 	1 </a:t>
            </a:r>
          </a:p>
          <a:p>
            <a:pPr eaLnBrk="1" hangingPunct="1"/>
            <a:r>
              <a:rPr lang="mr-IN" altLang="x-none" b="1">
                <a:solidFill>
                  <a:srgbClr val="FF0000"/>
                </a:solidFill>
                <a:ea typeface="Mangal" charset="0"/>
              </a:rPr>
              <a:t>…</a:t>
            </a:r>
            <a:r>
              <a:rPr lang="pt-PT" altLang="x-none" b="1">
                <a:solidFill>
                  <a:srgbClr val="FF0000"/>
                </a:solidFill>
              </a:rPr>
              <a:t>. </a:t>
            </a:r>
            <a:r>
              <a:rPr lang="pt-PT" altLang="x-none"/>
              <a:t>And the algorithm </a:t>
            </a:r>
          </a:p>
          <a:p>
            <a:pPr eaLnBrk="1" hangingPunct="1"/>
            <a:r>
              <a:rPr lang="pt-PT" altLang="x-none"/>
              <a:t>does this for all the reads</a:t>
            </a:r>
            <a:endParaRPr lang="en-US" altLang="x-none"/>
          </a:p>
        </p:txBody>
      </p:sp>
      <p:sp>
        <p:nvSpPr>
          <p:cNvPr id="31" name="Right Arrow 30"/>
          <p:cNvSpPr>
            <a:spLocks noChangeArrowheads="1"/>
          </p:cNvSpPr>
          <p:nvPr/>
        </p:nvSpPr>
        <p:spPr bwMode="auto">
          <a:xfrm rot="3033185">
            <a:off x="7348538" y="3221037"/>
            <a:ext cx="1060450" cy="422275"/>
          </a:xfrm>
          <a:prstGeom prst="rightArrow">
            <a:avLst>
              <a:gd name="adj1" fmla="val 50000"/>
              <a:gd name="adj2" fmla="val 50133"/>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2" name="Folded Corner 31"/>
          <p:cNvSpPr>
            <a:spLocks noChangeArrowheads="1"/>
          </p:cNvSpPr>
          <p:nvPr/>
        </p:nvSpPr>
        <p:spPr bwMode="auto">
          <a:xfrm>
            <a:off x="7915275" y="4019550"/>
            <a:ext cx="927100" cy="762000"/>
          </a:xfrm>
          <a:prstGeom prst="foldedCorner">
            <a:avLst>
              <a:gd name="adj" fmla="val 16667"/>
            </a:avLst>
          </a:prstGeom>
          <a:solidFill>
            <a:srgbClr val="FFFF00"/>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9727" name="TextBox 35"/>
          <p:cNvSpPr txBox="1">
            <a:spLocks noChangeArrowheads="1"/>
          </p:cNvSpPr>
          <p:nvPr/>
        </p:nvSpPr>
        <p:spPr bwMode="auto">
          <a:xfrm>
            <a:off x="7748588" y="4979988"/>
            <a:ext cx="1489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Distance Matrix</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NGS SNP approaches</a:t>
            </a:r>
            <a:endParaRPr lang="en-US" dirty="0">
              <a:solidFill>
                <a:schemeClr val="accent1">
                  <a:satMod val="150000"/>
                </a:schemeClr>
              </a:solidFill>
            </a:endParaRPr>
          </a:p>
        </p:txBody>
      </p:sp>
      <p:sp>
        <p:nvSpPr>
          <p:cNvPr id="5" name="Oval 4"/>
          <p:cNvSpPr>
            <a:spLocks noChangeArrowheads="1"/>
          </p:cNvSpPr>
          <p:nvPr/>
        </p:nvSpPr>
        <p:spPr bwMode="auto">
          <a:xfrm>
            <a:off x="355600" y="2424113"/>
            <a:ext cx="231775"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a:spLocks noChangeArrowheads="1"/>
          </p:cNvSpPr>
          <p:nvPr/>
        </p:nvSpPr>
        <p:spPr bwMode="auto">
          <a:xfrm>
            <a:off x="427038" y="2687638"/>
            <a:ext cx="233362"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 name="Oval 6"/>
          <p:cNvSpPr>
            <a:spLocks noChangeArrowheads="1"/>
          </p:cNvSpPr>
          <p:nvPr/>
        </p:nvSpPr>
        <p:spPr bwMode="auto">
          <a:xfrm>
            <a:off x="776288" y="2617788"/>
            <a:ext cx="233362" cy="222250"/>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Oval 7"/>
          <p:cNvSpPr>
            <a:spLocks noChangeArrowheads="1"/>
          </p:cNvSpPr>
          <p:nvPr/>
        </p:nvSpPr>
        <p:spPr bwMode="auto">
          <a:xfrm>
            <a:off x="623888" y="2424113"/>
            <a:ext cx="233362"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9" name="Right Arrow 8"/>
          <p:cNvSpPr>
            <a:spLocks noChangeArrowheads="1"/>
          </p:cNvSpPr>
          <p:nvPr/>
        </p:nvSpPr>
        <p:spPr bwMode="auto">
          <a:xfrm>
            <a:off x="1357313" y="2500313"/>
            <a:ext cx="1060450" cy="423862"/>
          </a:xfrm>
          <a:prstGeom prst="rightArrow">
            <a:avLst>
              <a:gd name="adj1" fmla="val 50000"/>
              <a:gd name="adj2" fmla="val 49945"/>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0" name="Right Arrow 9"/>
          <p:cNvSpPr>
            <a:spLocks noChangeArrowheads="1"/>
          </p:cNvSpPr>
          <p:nvPr/>
        </p:nvSpPr>
        <p:spPr bwMode="auto">
          <a:xfrm>
            <a:off x="4713288" y="2441575"/>
            <a:ext cx="1060450" cy="423863"/>
          </a:xfrm>
          <a:prstGeom prst="rightArrow">
            <a:avLst>
              <a:gd name="adj1" fmla="val 50000"/>
              <a:gd name="adj2" fmla="val 49945"/>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1" name="Straight Connector 10"/>
          <p:cNvCxnSpPr>
            <a:cxnSpLocks noChangeShapeType="1"/>
          </p:cNvCxnSpPr>
          <p:nvPr/>
        </p:nvCxnSpPr>
        <p:spPr bwMode="auto">
          <a:xfrm>
            <a:off x="3338513" y="2560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 name="Straight Connector 11"/>
          <p:cNvCxnSpPr>
            <a:cxnSpLocks noChangeShapeType="1"/>
          </p:cNvCxnSpPr>
          <p:nvPr/>
        </p:nvCxnSpPr>
        <p:spPr bwMode="auto">
          <a:xfrm>
            <a:off x="3490913" y="27130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 name="Straight Connector 12"/>
          <p:cNvCxnSpPr>
            <a:cxnSpLocks noChangeShapeType="1"/>
          </p:cNvCxnSpPr>
          <p:nvPr/>
        </p:nvCxnSpPr>
        <p:spPr bwMode="auto">
          <a:xfrm>
            <a:off x="3643313" y="28654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a:off x="3795713" y="30178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a:off x="3948113" y="31702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4100513" y="3322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 name="Straight Connector 16"/>
          <p:cNvCxnSpPr>
            <a:cxnSpLocks noChangeShapeType="1"/>
          </p:cNvCxnSpPr>
          <p:nvPr/>
        </p:nvCxnSpPr>
        <p:spPr bwMode="auto">
          <a:xfrm>
            <a:off x="2630488" y="2560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a:off x="2782888" y="27130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a:off x="2935288" y="28654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0" name="Straight Connector 19"/>
          <p:cNvCxnSpPr>
            <a:cxnSpLocks noChangeShapeType="1"/>
          </p:cNvCxnSpPr>
          <p:nvPr/>
        </p:nvCxnSpPr>
        <p:spPr bwMode="auto">
          <a:xfrm>
            <a:off x="3087688" y="30178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1" name="Straight Connector 20"/>
          <p:cNvCxnSpPr>
            <a:cxnSpLocks noChangeShapeType="1"/>
          </p:cNvCxnSpPr>
          <p:nvPr/>
        </p:nvCxnSpPr>
        <p:spPr bwMode="auto">
          <a:xfrm>
            <a:off x="3240088" y="31702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 name="Straight Connector 21"/>
          <p:cNvCxnSpPr>
            <a:cxnSpLocks noChangeShapeType="1"/>
          </p:cNvCxnSpPr>
          <p:nvPr/>
        </p:nvCxnSpPr>
        <p:spPr bwMode="auto">
          <a:xfrm>
            <a:off x="3392488" y="332263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0740" name="TextBox 17"/>
          <p:cNvSpPr txBox="1">
            <a:spLocks noChangeArrowheads="1"/>
          </p:cNvSpPr>
          <p:nvPr/>
        </p:nvSpPr>
        <p:spPr bwMode="auto">
          <a:xfrm>
            <a:off x="227013" y="2063750"/>
            <a:ext cx="793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sample</a:t>
            </a:r>
          </a:p>
        </p:txBody>
      </p:sp>
      <p:sp>
        <p:nvSpPr>
          <p:cNvPr id="30741" name="TextBox 49"/>
          <p:cNvSpPr txBox="1">
            <a:spLocks noChangeArrowheads="1"/>
          </p:cNvSpPr>
          <p:nvPr/>
        </p:nvSpPr>
        <p:spPr bwMode="auto">
          <a:xfrm>
            <a:off x="1404938" y="2884488"/>
            <a:ext cx="636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NGS</a:t>
            </a:r>
          </a:p>
          <a:p>
            <a:pPr eaLnBrk="1" hangingPunct="1"/>
            <a:r>
              <a:rPr lang="en-US" altLang="x-none">
                <a:latin typeface="Arial Narrow" charset="0"/>
                <a:ea typeface="ＭＳ Ｐゴシック" charset="-128"/>
                <a:cs typeface="ＭＳ Ｐゴシック" charset="-128"/>
              </a:rPr>
              <a:t>WGS</a:t>
            </a:r>
          </a:p>
        </p:txBody>
      </p:sp>
      <p:sp>
        <p:nvSpPr>
          <p:cNvPr id="30742" name="TextBox 50"/>
          <p:cNvSpPr txBox="1">
            <a:spLocks noChangeArrowheads="1"/>
          </p:cNvSpPr>
          <p:nvPr/>
        </p:nvSpPr>
        <p:spPr bwMode="auto">
          <a:xfrm>
            <a:off x="2913063" y="206375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reads</a:t>
            </a:r>
          </a:p>
        </p:txBody>
      </p:sp>
      <p:sp>
        <p:nvSpPr>
          <p:cNvPr id="30743" name="TextBox 51"/>
          <p:cNvSpPr txBox="1">
            <a:spLocks noChangeArrowheads="1"/>
          </p:cNvSpPr>
          <p:nvPr/>
        </p:nvSpPr>
        <p:spPr bwMode="auto">
          <a:xfrm>
            <a:off x="4495800" y="2952750"/>
            <a:ext cx="1973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Mapping to reference</a:t>
            </a:r>
          </a:p>
        </p:txBody>
      </p:sp>
      <p:sp>
        <p:nvSpPr>
          <p:cNvPr id="27" name="Folded Corner 26"/>
          <p:cNvSpPr>
            <a:spLocks noChangeArrowheads="1"/>
          </p:cNvSpPr>
          <p:nvPr/>
        </p:nvSpPr>
        <p:spPr bwMode="auto">
          <a:xfrm>
            <a:off x="6605588" y="2179638"/>
            <a:ext cx="927100" cy="762000"/>
          </a:xfrm>
          <a:prstGeom prst="foldedCorner">
            <a:avLst>
              <a:gd name="adj" fmla="val 16667"/>
            </a:avLst>
          </a:prstGeom>
          <a:solidFill>
            <a:srgbClr val="FFFF00"/>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0745" name="TextBox 35"/>
          <p:cNvSpPr txBox="1">
            <a:spLocks noChangeArrowheads="1"/>
          </p:cNvSpPr>
          <p:nvPr/>
        </p:nvSpPr>
        <p:spPr bwMode="auto">
          <a:xfrm>
            <a:off x="6681788" y="1758950"/>
            <a:ext cx="2371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VCF/Fasta File with SNPs</a:t>
            </a:r>
          </a:p>
        </p:txBody>
      </p:sp>
      <p:cxnSp>
        <p:nvCxnSpPr>
          <p:cNvPr id="29" name="Straight Connector 28"/>
          <p:cNvCxnSpPr>
            <a:cxnSpLocks noChangeShapeType="1"/>
          </p:cNvCxnSpPr>
          <p:nvPr/>
        </p:nvCxnSpPr>
        <p:spPr bwMode="auto">
          <a:xfrm>
            <a:off x="4638675" y="3813175"/>
            <a:ext cx="2605088" cy="0"/>
          </a:xfrm>
          <a:prstGeom prst="line">
            <a:avLst/>
          </a:prstGeom>
          <a:noFill/>
          <a:ln w="76200" cmpd="thickThin">
            <a:solidFill>
              <a:srgbClr val="FF00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1" name="Straight Connector 30"/>
          <p:cNvCxnSpPr>
            <a:cxnSpLocks noChangeShapeType="1"/>
          </p:cNvCxnSpPr>
          <p:nvPr/>
        </p:nvCxnSpPr>
        <p:spPr bwMode="auto">
          <a:xfrm>
            <a:off x="4757738" y="3943350"/>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2" name="Straight Connector 31"/>
          <p:cNvCxnSpPr>
            <a:cxnSpLocks noChangeShapeType="1"/>
          </p:cNvCxnSpPr>
          <p:nvPr/>
        </p:nvCxnSpPr>
        <p:spPr bwMode="auto">
          <a:xfrm>
            <a:off x="4910138" y="4003675"/>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p:cNvCxnSpPr>
          <p:nvPr/>
        </p:nvCxnSpPr>
        <p:spPr bwMode="auto">
          <a:xfrm>
            <a:off x="5153025" y="417671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p:cNvCxnSpPr>
          <p:nvPr/>
        </p:nvCxnSpPr>
        <p:spPr bwMode="auto">
          <a:xfrm>
            <a:off x="4910138" y="4095750"/>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p:cNvCxnSpPr>
          <p:nvPr/>
        </p:nvCxnSpPr>
        <p:spPr bwMode="auto">
          <a:xfrm>
            <a:off x="5153025" y="4232275"/>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6" name="Straight Connector 35"/>
          <p:cNvCxnSpPr>
            <a:cxnSpLocks noChangeShapeType="1"/>
          </p:cNvCxnSpPr>
          <p:nvPr/>
        </p:nvCxnSpPr>
        <p:spPr bwMode="auto">
          <a:xfrm>
            <a:off x="5305425" y="432911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0" name="Straight Connector 39"/>
          <p:cNvCxnSpPr>
            <a:cxnSpLocks noChangeShapeType="1"/>
          </p:cNvCxnSpPr>
          <p:nvPr/>
        </p:nvCxnSpPr>
        <p:spPr bwMode="auto">
          <a:xfrm>
            <a:off x="5181600" y="3930650"/>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1" name="Straight Connector 40"/>
          <p:cNvCxnSpPr>
            <a:cxnSpLocks noChangeShapeType="1"/>
          </p:cNvCxnSpPr>
          <p:nvPr/>
        </p:nvCxnSpPr>
        <p:spPr bwMode="auto">
          <a:xfrm>
            <a:off x="5334000" y="3989388"/>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2" name="Straight Connector 41"/>
          <p:cNvCxnSpPr>
            <a:cxnSpLocks noChangeShapeType="1"/>
          </p:cNvCxnSpPr>
          <p:nvPr/>
        </p:nvCxnSpPr>
        <p:spPr bwMode="auto">
          <a:xfrm>
            <a:off x="5576888" y="4162425"/>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3" name="Straight Connector 42"/>
          <p:cNvCxnSpPr>
            <a:cxnSpLocks noChangeShapeType="1"/>
          </p:cNvCxnSpPr>
          <p:nvPr/>
        </p:nvCxnSpPr>
        <p:spPr bwMode="auto">
          <a:xfrm>
            <a:off x="5334000" y="4083050"/>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4" name="Straight Connector 43"/>
          <p:cNvCxnSpPr>
            <a:cxnSpLocks noChangeShapeType="1"/>
          </p:cNvCxnSpPr>
          <p:nvPr/>
        </p:nvCxnSpPr>
        <p:spPr bwMode="auto">
          <a:xfrm>
            <a:off x="5576888" y="421798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5" name="Straight Connector 44"/>
          <p:cNvCxnSpPr>
            <a:cxnSpLocks noChangeShapeType="1"/>
          </p:cNvCxnSpPr>
          <p:nvPr/>
        </p:nvCxnSpPr>
        <p:spPr bwMode="auto">
          <a:xfrm>
            <a:off x="6138863" y="3954463"/>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6" name="Straight Connector 45"/>
          <p:cNvCxnSpPr>
            <a:cxnSpLocks noChangeShapeType="1"/>
          </p:cNvCxnSpPr>
          <p:nvPr/>
        </p:nvCxnSpPr>
        <p:spPr bwMode="auto">
          <a:xfrm>
            <a:off x="6291263" y="4006850"/>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7" name="Straight Connector 46"/>
          <p:cNvCxnSpPr>
            <a:cxnSpLocks noChangeShapeType="1"/>
          </p:cNvCxnSpPr>
          <p:nvPr/>
        </p:nvCxnSpPr>
        <p:spPr bwMode="auto">
          <a:xfrm>
            <a:off x="6534150" y="4179888"/>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8" name="Straight Connector 47"/>
          <p:cNvCxnSpPr>
            <a:cxnSpLocks noChangeShapeType="1"/>
          </p:cNvCxnSpPr>
          <p:nvPr/>
        </p:nvCxnSpPr>
        <p:spPr bwMode="auto">
          <a:xfrm>
            <a:off x="6291263" y="4100513"/>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9" name="Straight Connector 48"/>
          <p:cNvCxnSpPr>
            <a:cxnSpLocks noChangeShapeType="1"/>
          </p:cNvCxnSpPr>
          <p:nvPr/>
        </p:nvCxnSpPr>
        <p:spPr bwMode="auto">
          <a:xfrm>
            <a:off x="6534150" y="4235450"/>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a:off x="6686550" y="3943350"/>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1" name="Straight Connector 50"/>
          <p:cNvCxnSpPr>
            <a:cxnSpLocks noChangeShapeType="1"/>
          </p:cNvCxnSpPr>
          <p:nvPr/>
        </p:nvCxnSpPr>
        <p:spPr bwMode="auto">
          <a:xfrm>
            <a:off x="6838950" y="4002088"/>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2" name="Straight Connector 51"/>
          <p:cNvCxnSpPr>
            <a:cxnSpLocks noChangeShapeType="1"/>
          </p:cNvCxnSpPr>
          <p:nvPr/>
        </p:nvCxnSpPr>
        <p:spPr bwMode="auto">
          <a:xfrm>
            <a:off x="7081838" y="4175125"/>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3" name="Straight Connector 52"/>
          <p:cNvCxnSpPr>
            <a:cxnSpLocks noChangeShapeType="1"/>
          </p:cNvCxnSpPr>
          <p:nvPr/>
        </p:nvCxnSpPr>
        <p:spPr bwMode="auto">
          <a:xfrm>
            <a:off x="6838950" y="4095750"/>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4" name="Straight Connector 53"/>
          <p:cNvCxnSpPr>
            <a:cxnSpLocks noChangeShapeType="1"/>
          </p:cNvCxnSpPr>
          <p:nvPr/>
        </p:nvCxnSpPr>
        <p:spPr bwMode="auto">
          <a:xfrm>
            <a:off x="7081838" y="4230688"/>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5" name="Straight Connector 54"/>
          <p:cNvCxnSpPr>
            <a:cxnSpLocks noChangeShapeType="1"/>
          </p:cNvCxnSpPr>
          <p:nvPr/>
        </p:nvCxnSpPr>
        <p:spPr bwMode="auto">
          <a:xfrm>
            <a:off x="6596063" y="4314825"/>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6" name="Straight Connector 55"/>
          <p:cNvCxnSpPr>
            <a:cxnSpLocks noChangeShapeType="1"/>
          </p:cNvCxnSpPr>
          <p:nvPr/>
        </p:nvCxnSpPr>
        <p:spPr bwMode="auto">
          <a:xfrm>
            <a:off x="6748463" y="4375150"/>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a:off x="6991350" y="4548188"/>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8" name="Straight Connector 57"/>
          <p:cNvCxnSpPr>
            <a:cxnSpLocks noChangeShapeType="1"/>
          </p:cNvCxnSpPr>
          <p:nvPr/>
        </p:nvCxnSpPr>
        <p:spPr bwMode="auto">
          <a:xfrm>
            <a:off x="6748463" y="4467225"/>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9" name="Straight Connector 58"/>
          <p:cNvCxnSpPr>
            <a:cxnSpLocks noChangeShapeType="1"/>
          </p:cNvCxnSpPr>
          <p:nvPr/>
        </p:nvCxnSpPr>
        <p:spPr bwMode="auto">
          <a:xfrm>
            <a:off x="6991350" y="4603750"/>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0" name="Straight Connector 59"/>
          <p:cNvCxnSpPr>
            <a:cxnSpLocks noChangeShapeType="1"/>
          </p:cNvCxnSpPr>
          <p:nvPr/>
        </p:nvCxnSpPr>
        <p:spPr bwMode="auto">
          <a:xfrm>
            <a:off x="5667375" y="3938588"/>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1" name="Straight Connector 60"/>
          <p:cNvCxnSpPr>
            <a:cxnSpLocks noChangeShapeType="1"/>
          </p:cNvCxnSpPr>
          <p:nvPr/>
        </p:nvCxnSpPr>
        <p:spPr bwMode="auto">
          <a:xfrm>
            <a:off x="5808663" y="4006850"/>
            <a:ext cx="395287"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2" name="TextBox 61"/>
          <p:cNvSpPr txBox="1"/>
          <p:nvPr/>
        </p:nvSpPr>
        <p:spPr>
          <a:xfrm>
            <a:off x="344488" y="3935413"/>
            <a:ext cx="6261100" cy="2862262"/>
          </a:xfrm>
          <a:prstGeom prst="rect">
            <a:avLst/>
          </a:prstGeom>
          <a:noFill/>
        </p:spPr>
        <p:txBody>
          <a:bodyPr>
            <a:spAutoFit/>
          </a:bodyPr>
          <a:lstStyle/>
          <a:p>
            <a:pPr eaLnBrk="1" fontAlgn="auto" hangingPunct="1">
              <a:spcBef>
                <a:spcPts val="0"/>
              </a:spcBef>
              <a:spcAft>
                <a:spcPts val="0"/>
              </a:spcAft>
              <a:defRPr/>
            </a:pPr>
            <a:r>
              <a:rPr lang="en-US" b="1" dirty="0">
                <a:latin typeface="+mn-lt"/>
              </a:rPr>
              <a:t>SNP approaches:</a:t>
            </a:r>
          </a:p>
          <a:p>
            <a:pPr eaLnBrk="1" fontAlgn="auto" hangingPunct="1">
              <a:spcBef>
                <a:spcPts val="0"/>
              </a:spcBef>
              <a:spcAft>
                <a:spcPts val="0"/>
              </a:spcAft>
              <a:defRPr/>
            </a:pPr>
            <a:endParaRPr lang="en-US" dirty="0">
              <a:latin typeface="+mn-lt"/>
            </a:endParaRPr>
          </a:p>
          <a:p>
            <a:pPr marL="285750" indent="-285750" eaLnBrk="1" fontAlgn="auto" hangingPunct="1">
              <a:spcBef>
                <a:spcPts val="0"/>
              </a:spcBef>
              <a:spcAft>
                <a:spcPts val="0"/>
              </a:spcAft>
              <a:buFont typeface="Arial"/>
              <a:buChar char="•"/>
              <a:defRPr/>
            </a:pPr>
            <a:r>
              <a:rPr lang="en-US" dirty="0">
                <a:latin typeface="+mn-lt"/>
              </a:rPr>
              <a:t>Needs a reference strain:</a:t>
            </a:r>
          </a:p>
          <a:p>
            <a:pPr marL="742950" lvl="1" indent="-285750" eaLnBrk="1" fontAlgn="auto" hangingPunct="1">
              <a:spcBef>
                <a:spcPts val="0"/>
              </a:spcBef>
              <a:spcAft>
                <a:spcPts val="0"/>
              </a:spcAft>
              <a:buFont typeface="Arial"/>
              <a:buChar char="•"/>
              <a:defRPr/>
            </a:pPr>
            <a:r>
              <a:rPr lang="en-US" dirty="0">
                <a:latin typeface="+mn-lt"/>
              </a:rPr>
              <a:t>Outbreak determination</a:t>
            </a:r>
          </a:p>
          <a:p>
            <a:pPr marL="742950" lvl="1" indent="-285750" eaLnBrk="1" fontAlgn="auto" hangingPunct="1">
              <a:spcBef>
                <a:spcPts val="0"/>
              </a:spcBef>
              <a:spcAft>
                <a:spcPts val="0"/>
              </a:spcAft>
              <a:buFont typeface="Arial"/>
              <a:buChar char="•"/>
              <a:defRPr/>
            </a:pPr>
            <a:r>
              <a:rPr lang="en-US" dirty="0">
                <a:latin typeface="+mn-lt"/>
              </a:rPr>
              <a:t>Comparative studies</a:t>
            </a:r>
          </a:p>
          <a:p>
            <a:pPr marL="742950" lvl="1" indent="-285750" eaLnBrk="1" fontAlgn="auto" hangingPunct="1">
              <a:spcBef>
                <a:spcPts val="0"/>
              </a:spcBef>
              <a:spcAft>
                <a:spcPts val="0"/>
              </a:spcAft>
              <a:buFont typeface="Arial"/>
              <a:buChar char="•"/>
              <a:defRPr/>
            </a:pPr>
            <a:r>
              <a:rPr lang="en-US" dirty="0">
                <a:latin typeface="+mn-lt"/>
              </a:rPr>
              <a:t>Monomorphic (Clonal) species</a:t>
            </a:r>
          </a:p>
          <a:p>
            <a:pPr marL="285750" indent="-285750" eaLnBrk="1" fontAlgn="auto" hangingPunct="1">
              <a:spcBef>
                <a:spcPts val="0"/>
              </a:spcBef>
              <a:spcAft>
                <a:spcPts val="0"/>
              </a:spcAft>
              <a:buFont typeface="Arial"/>
              <a:buChar char="•"/>
              <a:defRPr/>
            </a:pPr>
            <a:r>
              <a:rPr lang="en-US" dirty="0">
                <a:latin typeface="+mn-lt"/>
              </a:rPr>
              <a:t>Recombination/Horizontal gene transfer is a problem</a:t>
            </a:r>
          </a:p>
          <a:p>
            <a:pPr marL="285750" indent="-285750" eaLnBrk="1" fontAlgn="auto" hangingPunct="1">
              <a:spcBef>
                <a:spcPts val="0"/>
              </a:spcBef>
              <a:spcAft>
                <a:spcPts val="0"/>
              </a:spcAft>
              <a:buFont typeface="Arial"/>
              <a:buChar char="•"/>
              <a:defRPr/>
            </a:pPr>
            <a:r>
              <a:rPr lang="en-US" dirty="0">
                <a:latin typeface="+mn-lt"/>
              </a:rPr>
              <a:t>Difficult to create a nomenclature</a:t>
            </a:r>
          </a:p>
          <a:p>
            <a:pPr marL="285750" indent="-285750" eaLnBrk="1" fontAlgn="auto" hangingPunct="1">
              <a:spcBef>
                <a:spcPts val="0"/>
              </a:spcBef>
              <a:spcAft>
                <a:spcPts val="0"/>
              </a:spcAft>
              <a:buFont typeface="Arial"/>
              <a:buChar char="•"/>
              <a:defRPr/>
            </a:pPr>
            <a:r>
              <a:rPr lang="en-US" dirty="0">
                <a:latin typeface="+mn-lt"/>
              </a:rPr>
              <a:t>Can be used for quick target finding</a:t>
            </a:r>
          </a:p>
          <a:p>
            <a:pPr eaLnBrk="1" fontAlgn="auto" hangingPunct="1">
              <a:spcBef>
                <a:spcPts val="0"/>
              </a:spcBef>
              <a:spcAft>
                <a:spcPts val="0"/>
              </a:spcAft>
              <a:defRPr/>
            </a:pPr>
            <a:r>
              <a:rPr lang="en-US" dirty="0">
                <a:latin typeface="+mn-lt"/>
              </a:rPr>
              <a:t> </a:t>
            </a:r>
          </a:p>
        </p:txBody>
      </p:sp>
      <p:sp>
        <p:nvSpPr>
          <p:cNvPr id="63" name="Folded Corner 62"/>
          <p:cNvSpPr>
            <a:spLocks noChangeArrowheads="1"/>
          </p:cNvSpPr>
          <p:nvPr/>
        </p:nvSpPr>
        <p:spPr bwMode="auto">
          <a:xfrm>
            <a:off x="8061325" y="4162425"/>
            <a:ext cx="927100" cy="762000"/>
          </a:xfrm>
          <a:prstGeom prst="foldedCorner">
            <a:avLst>
              <a:gd name="adj" fmla="val 16667"/>
            </a:avLst>
          </a:prstGeom>
          <a:solidFill>
            <a:srgbClr val="FFFF00"/>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0777" name="TextBox 35"/>
          <p:cNvSpPr txBox="1">
            <a:spLocks noChangeArrowheads="1"/>
          </p:cNvSpPr>
          <p:nvPr/>
        </p:nvSpPr>
        <p:spPr bwMode="auto">
          <a:xfrm>
            <a:off x="7213600" y="5202238"/>
            <a:ext cx="1679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VCF/Fasta File </a:t>
            </a:r>
          </a:p>
          <a:p>
            <a:pPr eaLnBrk="1" hangingPunct="1"/>
            <a:r>
              <a:rPr lang="en-US" altLang="x-none">
                <a:latin typeface="Arial Narrow" charset="0"/>
                <a:ea typeface="ＭＳ Ｐゴシック" charset="-128"/>
                <a:cs typeface="ＭＳ Ｐゴシック" charset="-128"/>
              </a:rPr>
              <a:t>with filtered SNPs</a:t>
            </a:r>
          </a:p>
        </p:txBody>
      </p:sp>
      <p:sp>
        <p:nvSpPr>
          <p:cNvPr id="65" name="Right Arrow 64"/>
          <p:cNvSpPr>
            <a:spLocks noChangeArrowheads="1"/>
          </p:cNvSpPr>
          <p:nvPr/>
        </p:nvSpPr>
        <p:spPr bwMode="auto">
          <a:xfrm rot="3414349">
            <a:off x="7261226" y="3322637"/>
            <a:ext cx="1060450" cy="422275"/>
          </a:xfrm>
          <a:prstGeom prst="rightArrow">
            <a:avLst>
              <a:gd name="adj1" fmla="val 50000"/>
              <a:gd name="adj2" fmla="val 50133"/>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NGS SNP approaches</a:t>
            </a:r>
            <a:endParaRPr lang="en-US" dirty="0">
              <a:solidFill>
                <a:schemeClr val="accent1">
                  <a:satMod val="150000"/>
                </a:schemeClr>
              </a:solidFill>
            </a:endParaRPr>
          </a:p>
        </p:txBody>
      </p:sp>
      <p:pic>
        <p:nvPicPr>
          <p:cNvPr id="3174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49363"/>
            <a:ext cx="9144000" cy="560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a:spLocks noChangeArrowheads="1"/>
          </p:cNvSpPr>
          <p:nvPr/>
        </p:nvSpPr>
        <p:spPr bwMode="auto">
          <a:xfrm>
            <a:off x="6391275" y="1979613"/>
            <a:ext cx="1347788" cy="301625"/>
          </a:xfrm>
          <a:prstGeom prst="ellipse">
            <a:avLst/>
          </a:prstGeom>
          <a:noFill/>
          <a:ln w="25400" cap="rnd">
            <a:solidFill>
              <a:srgbClr val="FF0000"/>
            </a:solidFill>
            <a:round/>
            <a:headEnd/>
            <a:tailEnd/>
          </a:ln>
          <a:effectLst>
            <a:outerShdw blurRad="39000" dist="254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a:spLocks noChangeArrowheads="1"/>
          </p:cNvSpPr>
          <p:nvPr/>
        </p:nvSpPr>
        <p:spPr bwMode="auto">
          <a:xfrm>
            <a:off x="6318250" y="3968750"/>
            <a:ext cx="1347788" cy="866775"/>
          </a:xfrm>
          <a:prstGeom prst="ellipse">
            <a:avLst/>
          </a:prstGeom>
          <a:noFill/>
          <a:ln w="25400" cap="rnd">
            <a:solidFill>
              <a:srgbClr val="FF0000"/>
            </a:solidFill>
            <a:round/>
            <a:headEnd/>
            <a:tailEnd/>
          </a:ln>
          <a:effectLst>
            <a:outerShdw blurRad="39000" dist="254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 name="Oval 6"/>
          <p:cNvSpPr>
            <a:spLocks noChangeArrowheads="1"/>
          </p:cNvSpPr>
          <p:nvPr/>
        </p:nvSpPr>
        <p:spPr bwMode="auto">
          <a:xfrm>
            <a:off x="3875088" y="2187575"/>
            <a:ext cx="225425" cy="215900"/>
          </a:xfrm>
          <a:prstGeom prst="ellipse">
            <a:avLst/>
          </a:prstGeom>
          <a:noFill/>
          <a:ln w="25400" cap="rnd">
            <a:solidFill>
              <a:srgbClr val="FF0000"/>
            </a:solidFill>
            <a:round/>
            <a:headEnd/>
            <a:tailEnd/>
          </a:ln>
          <a:effectLst>
            <a:outerShdw blurRad="39000" dist="254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1750" name="TextBox 7"/>
          <p:cNvSpPr txBox="1">
            <a:spLocks noChangeArrowheads="1"/>
          </p:cNvSpPr>
          <p:nvPr/>
        </p:nvSpPr>
        <p:spPr bwMode="auto">
          <a:xfrm>
            <a:off x="3987800" y="4921250"/>
            <a:ext cx="1435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1200"/>
              <a:t>SNP pos 402 : A-&gt; 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Gene-by-gene approaches</a:t>
            </a:r>
            <a:endParaRPr lang="en-US" dirty="0">
              <a:solidFill>
                <a:schemeClr val="accent1">
                  <a:satMod val="150000"/>
                </a:schemeClr>
              </a:solidFill>
            </a:endParaRPr>
          </a:p>
        </p:txBody>
      </p:sp>
      <p:sp>
        <p:nvSpPr>
          <p:cNvPr id="4" name="Can 3"/>
          <p:cNvSpPr>
            <a:spLocks noChangeArrowheads="1"/>
          </p:cNvSpPr>
          <p:nvPr/>
        </p:nvSpPr>
        <p:spPr bwMode="auto">
          <a:xfrm>
            <a:off x="606425" y="3938588"/>
            <a:ext cx="977900" cy="1036637"/>
          </a:xfrm>
          <a:prstGeom prst="can">
            <a:avLst>
              <a:gd name="adj" fmla="val 25000"/>
            </a:avLst>
          </a:prstGeom>
          <a:solidFill>
            <a:srgbClr val="FFFF00"/>
          </a:solidFill>
          <a:ln w="22225"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2771" name="TextBox 3"/>
          <p:cNvSpPr txBox="1">
            <a:spLocks noChangeArrowheads="1"/>
          </p:cNvSpPr>
          <p:nvPr/>
        </p:nvSpPr>
        <p:spPr bwMode="auto">
          <a:xfrm>
            <a:off x="1658938" y="4451350"/>
            <a:ext cx="32797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1600">
                <a:latin typeface="Arial Narrow" charset="0"/>
                <a:ea typeface="ＭＳ Ｐゴシック" charset="-128"/>
                <a:cs typeface="ＭＳ Ｐゴシック" charset="-128"/>
              </a:rPr>
              <a:t>Central nomenclature server:</a:t>
            </a:r>
          </a:p>
          <a:p>
            <a:pPr eaLnBrk="1" hangingPunct="1"/>
            <a:r>
              <a:rPr lang="en-US" altLang="x-none" sz="1600">
                <a:latin typeface="Arial Narrow" charset="0"/>
                <a:ea typeface="ＭＳ Ｐゴシック" charset="-128"/>
                <a:cs typeface="ＭＳ Ｐゴシック" charset="-128"/>
              </a:rPr>
              <a:t>Schemas, Allele definitions and identifiers</a:t>
            </a:r>
          </a:p>
        </p:txBody>
      </p:sp>
      <p:cxnSp>
        <p:nvCxnSpPr>
          <p:cNvPr id="7" name="Straight Connector 6"/>
          <p:cNvCxnSpPr>
            <a:cxnSpLocks noChangeShapeType="1"/>
          </p:cNvCxnSpPr>
          <p:nvPr/>
        </p:nvCxnSpPr>
        <p:spPr bwMode="auto">
          <a:xfrm>
            <a:off x="6116638" y="2185988"/>
            <a:ext cx="1003300" cy="1270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8" name="Oval 7"/>
          <p:cNvSpPr>
            <a:spLocks noChangeArrowheads="1"/>
          </p:cNvSpPr>
          <p:nvPr/>
        </p:nvSpPr>
        <p:spPr bwMode="auto">
          <a:xfrm>
            <a:off x="373063" y="2027238"/>
            <a:ext cx="233362" cy="222250"/>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9" name="Oval 8"/>
          <p:cNvSpPr>
            <a:spLocks noChangeArrowheads="1"/>
          </p:cNvSpPr>
          <p:nvPr/>
        </p:nvSpPr>
        <p:spPr bwMode="auto">
          <a:xfrm>
            <a:off x="446088" y="2290763"/>
            <a:ext cx="231775" cy="220662"/>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0" name="Oval 9"/>
          <p:cNvSpPr>
            <a:spLocks noChangeArrowheads="1"/>
          </p:cNvSpPr>
          <p:nvPr/>
        </p:nvSpPr>
        <p:spPr bwMode="auto">
          <a:xfrm>
            <a:off x="793750" y="2220913"/>
            <a:ext cx="233363" cy="222250"/>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1" name="Oval 10"/>
          <p:cNvSpPr>
            <a:spLocks noChangeArrowheads="1"/>
          </p:cNvSpPr>
          <p:nvPr/>
        </p:nvSpPr>
        <p:spPr bwMode="auto">
          <a:xfrm>
            <a:off x="641350" y="2027238"/>
            <a:ext cx="233363" cy="222250"/>
          </a:xfrm>
          <a:prstGeom prst="ellipse">
            <a:avLst/>
          </a:prstGeom>
          <a:solidFill>
            <a:srgbClr val="FFFF00"/>
          </a:solidFill>
          <a:ln w="6350"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ight Arrow 11"/>
          <p:cNvSpPr>
            <a:spLocks noChangeArrowheads="1"/>
          </p:cNvSpPr>
          <p:nvPr/>
        </p:nvSpPr>
        <p:spPr bwMode="auto">
          <a:xfrm>
            <a:off x="1374775" y="2103438"/>
            <a:ext cx="1060450" cy="423862"/>
          </a:xfrm>
          <a:prstGeom prst="rightArrow">
            <a:avLst>
              <a:gd name="adj1" fmla="val 50000"/>
              <a:gd name="adj2" fmla="val 49945"/>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ight Arrow 12"/>
          <p:cNvSpPr>
            <a:spLocks noChangeArrowheads="1"/>
          </p:cNvSpPr>
          <p:nvPr/>
        </p:nvSpPr>
        <p:spPr bwMode="auto">
          <a:xfrm>
            <a:off x="4732338" y="2171700"/>
            <a:ext cx="1060450" cy="422275"/>
          </a:xfrm>
          <a:prstGeom prst="rightArrow">
            <a:avLst>
              <a:gd name="adj1" fmla="val 50000"/>
              <a:gd name="adj2" fmla="val 50133"/>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 name="Straight Connector 13"/>
          <p:cNvCxnSpPr>
            <a:cxnSpLocks noChangeShapeType="1"/>
          </p:cNvCxnSpPr>
          <p:nvPr/>
        </p:nvCxnSpPr>
        <p:spPr bwMode="auto">
          <a:xfrm>
            <a:off x="6630988" y="2432050"/>
            <a:ext cx="1001712" cy="11113"/>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a:off x="7272338" y="2209800"/>
            <a:ext cx="1001712" cy="11113"/>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3355975" y="21637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 name="Straight Connector 16"/>
          <p:cNvCxnSpPr>
            <a:cxnSpLocks noChangeShapeType="1"/>
          </p:cNvCxnSpPr>
          <p:nvPr/>
        </p:nvCxnSpPr>
        <p:spPr bwMode="auto">
          <a:xfrm>
            <a:off x="3508375" y="23161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a:off x="3660775" y="24685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a:off x="3813175" y="26209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0" name="Straight Connector 19"/>
          <p:cNvCxnSpPr>
            <a:cxnSpLocks noChangeShapeType="1"/>
          </p:cNvCxnSpPr>
          <p:nvPr/>
        </p:nvCxnSpPr>
        <p:spPr bwMode="auto">
          <a:xfrm>
            <a:off x="3965575" y="27733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1" name="Straight Connector 20"/>
          <p:cNvCxnSpPr>
            <a:cxnSpLocks noChangeShapeType="1"/>
          </p:cNvCxnSpPr>
          <p:nvPr/>
        </p:nvCxnSpPr>
        <p:spPr bwMode="auto">
          <a:xfrm>
            <a:off x="4117975" y="29257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 name="Straight Connector 21"/>
          <p:cNvCxnSpPr>
            <a:cxnSpLocks noChangeShapeType="1"/>
          </p:cNvCxnSpPr>
          <p:nvPr/>
        </p:nvCxnSpPr>
        <p:spPr bwMode="auto">
          <a:xfrm>
            <a:off x="2647950" y="21637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 name="Straight Connector 22"/>
          <p:cNvCxnSpPr>
            <a:cxnSpLocks noChangeShapeType="1"/>
          </p:cNvCxnSpPr>
          <p:nvPr/>
        </p:nvCxnSpPr>
        <p:spPr bwMode="auto">
          <a:xfrm>
            <a:off x="2800350" y="23161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4" name="Straight Connector 23"/>
          <p:cNvCxnSpPr>
            <a:cxnSpLocks noChangeShapeType="1"/>
          </p:cNvCxnSpPr>
          <p:nvPr/>
        </p:nvCxnSpPr>
        <p:spPr bwMode="auto">
          <a:xfrm>
            <a:off x="2952750" y="24685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5" name="Straight Connector 24"/>
          <p:cNvCxnSpPr>
            <a:cxnSpLocks noChangeShapeType="1"/>
          </p:cNvCxnSpPr>
          <p:nvPr/>
        </p:nvCxnSpPr>
        <p:spPr bwMode="auto">
          <a:xfrm>
            <a:off x="3105150" y="26209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a:off x="3257550" y="27733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 name="Straight Connector 26"/>
          <p:cNvCxnSpPr>
            <a:cxnSpLocks noChangeShapeType="1"/>
          </p:cNvCxnSpPr>
          <p:nvPr/>
        </p:nvCxnSpPr>
        <p:spPr bwMode="auto">
          <a:xfrm>
            <a:off x="3409950" y="2925763"/>
            <a:ext cx="395288" cy="0"/>
          </a:xfrm>
          <a:prstGeom prst="line">
            <a:avLst/>
          </a:prstGeom>
          <a:noFill/>
          <a:ln w="76200" cmpd="thickThin">
            <a:solidFill>
              <a:srgbClr val="FFFF00"/>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2793" name="TextBox 17"/>
          <p:cNvSpPr txBox="1">
            <a:spLocks noChangeArrowheads="1"/>
          </p:cNvSpPr>
          <p:nvPr/>
        </p:nvSpPr>
        <p:spPr bwMode="auto">
          <a:xfrm>
            <a:off x="244475" y="1666875"/>
            <a:ext cx="795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sample</a:t>
            </a:r>
          </a:p>
        </p:txBody>
      </p:sp>
      <p:sp>
        <p:nvSpPr>
          <p:cNvPr id="32794" name="TextBox 49"/>
          <p:cNvSpPr txBox="1">
            <a:spLocks noChangeArrowheads="1"/>
          </p:cNvSpPr>
          <p:nvPr/>
        </p:nvSpPr>
        <p:spPr bwMode="auto">
          <a:xfrm>
            <a:off x="1423988" y="2487613"/>
            <a:ext cx="636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NGS</a:t>
            </a:r>
          </a:p>
          <a:p>
            <a:pPr eaLnBrk="1" hangingPunct="1"/>
            <a:r>
              <a:rPr lang="en-US" altLang="x-none">
                <a:latin typeface="Arial Narrow" charset="0"/>
                <a:ea typeface="ＭＳ Ｐゴシック" charset="-128"/>
                <a:cs typeface="ＭＳ Ｐゴシック" charset="-128"/>
              </a:rPr>
              <a:t>WGS</a:t>
            </a:r>
          </a:p>
        </p:txBody>
      </p:sp>
      <p:sp>
        <p:nvSpPr>
          <p:cNvPr id="32795" name="TextBox 50"/>
          <p:cNvSpPr txBox="1">
            <a:spLocks noChangeArrowheads="1"/>
          </p:cNvSpPr>
          <p:nvPr/>
        </p:nvSpPr>
        <p:spPr bwMode="auto">
          <a:xfrm>
            <a:off x="2932113" y="1666875"/>
            <a:ext cx="65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reads</a:t>
            </a:r>
          </a:p>
        </p:txBody>
      </p:sp>
      <p:sp>
        <p:nvSpPr>
          <p:cNvPr id="32796" name="TextBox 51"/>
          <p:cNvSpPr txBox="1">
            <a:spLocks noChangeArrowheads="1"/>
          </p:cNvSpPr>
          <p:nvPr/>
        </p:nvSpPr>
        <p:spPr bwMode="auto">
          <a:xfrm>
            <a:off x="4878388" y="2527300"/>
            <a:ext cx="1050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b="1" dirty="0">
                <a:latin typeface="Arial Narrow" charset="0"/>
                <a:ea typeface="ＭＳ Ｐゴシック" charset="-128"/>
                <a:cs typeface="ＭＳ Ｐゴシック" charset="-128"/>
              </a:rPr>
              <a:t>assembly</a:t>
            </a:r>
          </a:p>
        </p:txBody>
      </p:sp>
      <p:sp>
        <p:nvSpPr>
          <p:cNvPr id="32797" name="TextBox 52"/>
          <p:cNvSpPr txBox="1">
            <a:spLocks noChangeArrowheads="1"/>
          </p:cNvSpPr>
          <p:nvPr/>
        </p:nvSpPr>
        <p:spPr bwMode="auto">
          <a:xfrm>
            <a:off x="6627813" y="1725613"/>
            <a:ext cx="784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latin typeface="Arial Narrow" charset="0"/>
                <a:ea typeface="ＭＳ Ｐゴシック" charset="-128"/>
                <a:cs typeface="ＭＳ Ｐゴシック" charset="-128"/>
              </a:rPr>
              <a:t>contigs</a:t>
            </a:r>
          </a:p>
        </p:txBody>
      </p:sp>
      <p:sp>
        <p:nvSpPr>
          <p:cNvPr id="33" name="Left Arrow 32"/>
          <p:cNvSpPr>
            <a:spLocks noChangeArrowheads="1"/>
          </p:cNvSpPr>
          <p:nvPr/>
        </p:nvSpPr>
        <p:spPr bwMode="auto">
          <a:xfrm rot="-933209">
            <a:off x="2433638" y="3116263"/>
            <a:ext cx="4595812" cy="371475"/>
          </a:xfrm>
          <a:prstGeom prst="leftArrow">
            <a:avLst>
              <a:gd name="adj1" fmla="val 50000"/>
              <a:gd name="adj2" fmla="val 50174"/>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4" name="Right Arrow 33"/>
          <p:cNvSpPr>
            <a:spLocks noChangeArrowheads="1"/>
          </p:cNvSpPr>
          <p:nvPr/>
        </p:nvSpPr>
        <p:spPr bwMode="auto">
          <a:xfrm rot="1441462">
            <a:off x="1290638" y="5172075"/>
            <a:ext cx="1058862" cy="423863"/>
          </a:xfrm>
          <a:prstGeom prst="rightArrow">
            <a:avLst>
              <a:gd name="adj1" fmla="val 50000"/>
              <a:gd name="adj2" fmla="val 49870"/>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2800" name="TextBox 22"/>
          <p:cNvSpPr txBox="1">
            <a:spLocks noChangeArrowheads="1"/>
          </p:cNvSpPr>
          <p:nvPr/>
        </p:nvSpPr>
        <p:spPr bwMode="auto">
          <a:xfrm>
            <a:off x="2435225" y="5429250"/>
            <a:ext cx="2592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400">
                <a:latin typeface="Arial Narrow" charset="0"/>
                <a:ea typeface="ＭＳ Ｐゴシック" charset="-128"/>
                <a:cs typeface="ＭＳ Ｐゴシック" charset="-128"/>
              </a:rPr>
              <a:t>Output : Allelic Profile</a:t>
            </a:r>
          </a:p>
        </p:txBody>
      </p:sp>
      <p:sp>
        <p:nvSpPr>
          <p:cNvPr id="36" name="TextBox 35"/>
          <p:cNvSpPr txBox="1"/>
          <p:nvPr/>
        </p:nvSpPr>
        <p:spPr>
          <a:xfrm>
            <a:off x="5086350" y="3527425"/>
            <a:ext cx="4173538" cy="2862263"/>
          </a:xfrm>
          <a:prstGeom prst="rect">
            <a:avLst/>
          </a:prstGeom>
          <a:noFill/>
        </p:spPr>
        <p:txBody>
          <a:bodyPr>
            <a:spAutoFit/>
          </a:bodyPr>
          <a:lstStyle/>
          <a:p>
            <a:pPr eaLnBrk="1" fontAlgn="auto" hangingPunct="1">
              <a:spcBef>
                <a:spcPts val="0"/>
              </a:spcBef>
              <a:spcAft>
                <a:spcPts val="0"/>
              </a:spcAft>
              <a:defRPr/>
            </a:pPr>
            <a:r>
              <a:rPr lang="en-US" b="1" dirty="0">
                <a:latin typeface="+mn-lt"/>
              </a:rPr>
              <a:t>Gene-by-gene approaches:</a:t>
            </a:r>
          </a:p>
          <a:p>
            <a:pPr eaLnBrk="1" fontAlgn="auto" hangingPunct="1">
              <a:spcBef>
                <a:spcPts val="0"/>
              </a:spcBef>
              <a:spcAft>
                <a:spcPts val="0"/>
              </a:spcAft>
              <a:defRPr/>
            </a:pPr>
            <a:endParaRPr lang="en-US" dirty="0">
              <a:latin typeface="+mn-lt"/>
            </a:endParaRPr>
          </a:p>
          <a:p>
            <a:pPr marL="285750" indent="-285750" eaLnBrk="1" fontAlgn="auto" hangingPunct="1">
              <a:spcBef>
                <a:spcPts val="0"/>
              </a:spcBef>
              <a:spcAft>
                <a:spcPts val="0"/>
              </a:spcAft>
              <a:buFont typeface="Arial"/>
              <a:buChar char="•"/>
              <a:defRPr/>
            </a:pPr>
            <a:r>
              <a:rPr lang="en-US" dirty="0">
                <a:latin typeface="+mn-lt"/>
              </a:rPr>
              <a:t>No need for reference strain</a:t>
            </a:r>
          </a:p>
          <a:p>
            <a:pPr marL="285750" indent="-285750" eaLnBrk="1" fontAlgn="auto" hangingPunct="1">
              <a:spcBef>
                <a:spcPts val="0"/>
              </a:spcBef>
              <a:spcAft>
                <a:spcPts val="0"/>
              </a:spcAft>
              <a:buFont typeface="Arial"/>
              <a:buChar char="•"/>
              <a:defRPr/>
            </a:pPr>
            <a:r>
              <a:rPr lang="en-US" dirty="0">
                <a:latin typeface="+mn-lt"/>
              </a:rPr>
              <a:t>Buffers recombination effect</a:t>
            </a:r>
          </a:p>
          <a:p>
            <a:pPr marL="285750" indent="-285750" eaLnBrk="1" fontAlgn="auto" hangingPunct="1">
              <a:spcBef>
                <a:spcPts val="0"/>
              </a:spcBef>
              <a:spcAft>
                <a:spcPts val="0"/>
              </a:spcAft>
              <a:buFont typeface="Arial"/>
              <a:buChar char="•"/>
              <a:defRPr/>
            </a:pPr>
            <a:r>
              <a:rPr lang="en-US" dirty="0">
                <a:latin typeface="+mn-lt"/>
              </a:rPr>
              <a:t>Simpler to create a nomenclature</a:t>
            </a:r>
          </a:p>
          <a:p>
            <a:pPr marL="285750" indent="-285750" eaLnBrk="1" fontAlgn="auto" hangingPunct="1">
              <a:spcBef>
                <a:spcPts val="0"/>
              </a:spcBef>
              <a:spcAft>
                <a:spcPts val="0"/>
              </a:spcAft>
              <a:buFont typeface="Arial"/>
              <a:buChar char="•"/>
              <a:defRPr/>
            </a:pPr>
            <a:r>
              <a:rPr lang="en-US" dirty="0">
                <a:latin typeface="+mn-lt"/>
              </a:rPr>
              <a:t>Population structure of non-monomorphic species</a:t>
            </a:r>
          </a:p>
          <a:p>
            <a:pPr marL="285750" indent="-285750" eaLnBrk="1" fontAlgn="auto" hangingPunct="1">
              <a:spcBef>
                <a:spcPts val="0"/>
              </a:spcBef>
              <a:spcAft>
                <a:spcPts val="0"/>
              </a:spcAft>
              <a:buFont typeface="Arial"/>
              <a:buChar char="•"/>
              <a:defRPr/>
            </a:pPr>
            <a:r>
              <a:rPr lang="en-US" dirty="0">
                <a:latin typeface="+mn-lt"/>
              </a:rPr>
              <a:t>Multiple Schemas can be defined for a single species</a:t>
            </a:r>
          </a:p>
          <a:p>
            <a:pPr eaLnBrk="1" fontAlgn="auto" hangingPunct="1">
              <a:spcBef>
                <a:spcPts val="0"/>
              </a:spcBef>
              <a:spcAft>
                <a:spcPts val="0"/>
              </a:spcAft>
              <a:defRPr/>
            </a:pPr>
            <a:r>
              <a:rPr lang="en-US" dirty="0">
                <a:latin typeface="+mn-lt"/>
              </a:rPr>
              <a:t> </a:t>
            </a:r>
          </a:p>
        </p:txBody>
      </p:sp>
      <p:sp>
        <p:nvSpPr>
          <p:cNvPr id="32802" name="TextBox 2"/>
          <p:cNvSpPr txBox="1">
            <a:spLocks noChangeArrowheads="1"/>
          </p:cNvSpPr>
          <p:nvPr/>
        </p:nvSpPr>
        <p:spPr bwMode="auto">
          <a:xfrm>
            <a:off x="6026150" y="6488113"/>
            <a:ext cx="23839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dirty="0"/>
              <a:t>More on </a:t>
            </a:r>
            <a:r>
              <a:rPr lang="en-US" altLang="x-none" dirty="0" smtClean="0"/>
              <a:t>this tomorrow</a:t>
            </a:r>
            <a:endParaRPr lang="en-US" altLang="x-none"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i="1" dirty="0" smtClean="0">
                <a:solidFill>
                  <a:schemeClr val="accent1">
                    <a:satMod val="150000"/>
                  </a:schemeClr>
                </a:solidFill>
              </a:rPr>
              <a:t>De novo </a:t>
            </a:r>
            <a:r>
              <a:rPr lang="en-US" dirty="0" smtClean="0">
                <a:solidFill>
                  <a:schemeClr val="accent1">
                    <a:satMod val="150000"/>
                  </a:schemeClr>
                </a:solidFill>
              </a:rPr>
              <a:t>assembly problems</a:t>
            </a:r>
            <a:endParaRPr lang="en-US" dirty="0">
              <a:solidFill>
                <a:schemeClr val="accent1">
                  <a:satMod val="150000"/>
                </a:schemeClr>
              </a:solidFill>
            </a:endParaRPr>
          </a:p>
        </p:txBody>
      </p:sp>
      <p:sp>
        <p:nvSpPr>
          <p:cNvPr id="33794" name="TextBox 3"/>
          <p:cNvSpPr txBox="1">
            <a:spLocks noChangeArrowheads="1"/>
          </p:cNvSpPr>
          <p:nvPr/>
        </p:nvSpPr>
        <p:spPr bwMode="auto">
          <a:xfrm>
            <a:off x="231775" y="1631950"/>
            <a:ext cx="5480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i="1"/>
              <a:t>De novo </a:t>
            </a:r>
            <a:r>
              <a:rPr lang="en-US" altLang="x-none"/>
              <a:t>assembler can introduce errors in the assembly </a:t>
            </a:r>
          </a:p>
        </p:txBody>
      </p:sp>
      <p:sp>
        <p:nvSpPr>
          <p:cNvPr id="33795" name="Rectangle 4"/>
          <p:cNvSpPr>
            <a:spLocks noChangeArrowheads="1"/>
          </p:cNvSpPr>
          <p:nvPr/>
        </p:nvSpPr>
        <p:spPr bwMode="auto">
          <a:xfrm>
            <a:off x="231775" y="5969000"/>
            <a:ext cx="6400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79 reads (expected errors: 0.02; at least Q30 98.7%): 72 G and 7 A</a:t>
            </a:r>
          </a:p>
        </p:txBody>
      </p:sp>
      <p:pic>
        <p:nvPicPr>
          <p:cNvPr id="3379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525" y="2065338"/>
            <a:ext cx="6083300"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7"/>
          <p:cNvSpPr txBox="1">
            <a:spLocks noChangeArrowheads="1"/>
          </p:cNvSpPr>
          <p:nvPr/>
        </p:nvSpPr>
        <p:spPr bwMode="auto">
          <a:xfrm>
            <a:off x="6729413" y="1697038"/>
            <a:ext cx="10144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b="1"/>
              <a:t>SPADes </a:t>
            </a:r>
          </a:p>
        </p:txBody>
      </p:sp>
      <p:sp>
        <p:nvSpPr>
          <p:cNvPr id="33798" name="Rectangle 9"/>
          <p:cNvSpPr>
            <a:spLocks noChangeArrowheads="1"/>
          </p:cNvSpPr>
          <p:nvPr/>
        </p:nvSpPr>
        <p:spPr bwMode="auto">
          <a:xfrm>
            <a:off x="6729413" y="3379788"/>
            <a:ext cx="2325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1400"/>
              <a:t>http://bioinf.spbau.ru/spades</a:t>
            </a:r>
          </a:p>
        </p:txBody>
      </p:sp>
      <p:pic>
        <p:nvPicPr>
          <p:cNvPr id="33799"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7925" y="2071688"/>
            <a:ext cx="1009650"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64363" y="3687763"/>
            <a:ext cx="2268537"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Rectangle 13"/>
          <p:cNvSpPr>
            <a:spLocks noChangeArrowheads="1"/>
          </p:cNvSpPr>
          <p:nvPr/>
        </p:nvSpPr>
        <p:spPr bwMode="auto">
          <a:xfrm>
            <a:off x="3965575" y="6561138"/>
            <a:ext cx="5089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http://software.broadinstitute.org/software/pilon/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8"/>
          <p:cNvSpPr>
            <a:spLocks noChangeArrowheads="1"/>
          </p:cNvSpPr>
          <p:nvPr/>
        </p:nvSpPr>
        <p:spPr bwMode="auto">
          <a:xfrm>
            <a:off x="5529263" y="4906963"/>
            <a:ext cx="36464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1200" b="1">
                <a:latin typeface="Arial" charset="0"/>
                <a:ea typeface="ＭＳ Ｐゴシック" charset="-128"/>
                <a:cs typeface="ＭＳ Ｐゴシック" charset="-128"/>
              </a:rPr>
              <a:t>Pan-bacterial specific </a:t>
            </a:r>
            <a:r>
              <a:rPr lang="en-US" altLang="x-none" sz="1000" b="1">
                <a:latin typeface="Arial" charset="0"/>
                <a:ea typeface="ＭＳ Ｐゴシック" charset="-128"/>
                <a:cs typeface="ＭＳ Ｐゴシック" charset="-128"/>
              </a:rPr>
              <a:t>(also suited for identification)</a:t>
            </a:r>
          </a:p>
          <a:p>
            <a:pPr eaLnBrk="1" hangingPunct="1"/>
            <a:r>
              <a:rPr lang="en-US" altLang="x-none" sz="1200" b="1">
                <a:latin typeface="Arial" charset="0"/>
                <a:ea typeface="ＭＳ Ｐゴシック" charset="-128"/>
                <a:cs typeface="ＭＳ Ｐゴシック" charset="-128"/>
              </a:rPr>
              <a:t>Jolley</a:t>
            </a:r>
            <a:r>
              <a:rPr lang="en-US" altLang="x-none" sz="1200">
                <a:latin typeface="Arial" charset="0"/>
                <a:ea typeface="ＭＳ Ｐゴシック" charset="-128"/>
                <a:cs typeface="ＭＳ Ｐゴシック" charset="-128"/>
              </a:rPr>
              <a:t> </a:t>
            </a:r>
            <a:r>
              <a:rPr lang="en-US" altLang="x-none" sz="1200" i="1">
                <a:latin typeface="Arial" charset="0"/>
                <a:ea typeface="ＭＳ Ｐゴシック" charset="-128"/>
                <a:cs typeface="ＭＳ Ｐゴシック" charset="-128"/>
              </a:rPr>
              <a:t>et al.</a:t>
            </a:r>
            <a:r>
              <a:rPr lang="en-US" altLang="x-none" sz="1200">
                <a:latin typeface="Arial" charset="0"/>
                <a:ea typeface="ＭＳ Ｐゴシック" charset="-128"/>
                <a:cs typeface="ＭＳ Ｐゴシック" charset="-128"/>
              </a:rPr>
              <a:t> (2012). </a:t>
            </a:r>
            <a:r>
              <a:rPr lang="en-US" altLang="x-none" sz="1200" i="1">
                <a:latin typeface="Arial" charset="0"/>
                <a:ea typeface="ＭＳ Ｐゴシック" charset="-128"/>
                <a:cs typeface="ＭＳ Ｐゴシック" charset="-128"/>
              </a:rPr>
              <a:t>Microbiology</a:t>
            </a:r>
            <a:r>
              <a:rPr lang="en-US" altLang="x-none" sz="1200">
                <a:latin typeface="Arial" charset="0"/>
                <a:ea typeface="ＭＳ Ｐゴシック" charset="-128"/>
                <a:cs typeface="ＭＳ Ｐゴシック" charset="-128"/>
              </a:rPr>
              <a:t> </a:t>
            </a:r>
            <a:r>
              <a:rPr lang="en-US" altLang="x-none" sz="1200" b="1">
                <a:latin typeface="Arial" charset="0"/>
                <a:ea typeface="ＭＳ Ｐゴシック" charset="-128"/>
                <a:cs typeface="ＭＳ Ｐゴシック" charset="-128"/>
              </a:rPr>
              <a:t>158:</a:t>
            </a:r>
            <a:r>
              <a:rPr lang="en-US" altLang="x-none" sz="1200">
                <a:latin typeface="Arial" charset="0"/>
                <a:ea typeface="ＭＳ Ｐゴシック" charset="-128"/>
                <a:cs typeface="ＭＳ Ｐゴシック" charset="-128"/>
              </a:rPr>
              <a:t> 1005 </a:t>
            </a:r>
            <a:r>
              <a:rPr lang="en-US" altLang="x-none" sz="800">
                <a:latin typeface="Arial" charset="0"/>
                <a:ea typeface="ＭＳ Ｐゴシック" charset="-128"/>
                <a:cs typeface="ＭＳ Ｐゴシック" charset="-128"/>
              </a:rPr>
              <a:t>[</a:t>
            </a:r>
            <a:r>
              <a:rPr lang="en-US" altLang="x-none" sz="800">
                <a:latin typeface="Arial" charset="0"/>
                <a:ea typeface="ＭＳ Ｐゴシック" charset="-128"/>
                <a:cs typeface="ＭＳ Ｐゴシック" charset="-128"/>
                <a:hlinkClick r:id="rId2"/>
              </a:rPr>
              <a:t>PubMed</a:t>
            </a:r>
            <a:r>
              <a:rPr lang="en-US" altLang="x-none" sz="800">
                <a:latin typeface="Arial" charset="0"/>
                <a:ea typeface="ＭＳ Ｐゴシック" charset="-128"/>
                <a:cs typeface="ＭＳ Ｐゴシック" charset="-128"/>
              </a:rPr>
              <a:t>]</a:t>
            </a:r>
          </a:p>
          <a:p>
            <a:pPr eaLnBrk="1" hangingPunct="1"/>
            <a:r>
              <a:rPr lang="en-US" altLang="x-none" sz="800">
                <a:latin typeface="Arial" charset="0"/>
                <a:ea typeface="ＭＳ Ｐゴシック" charset="-128"/>
                <a:cs typeface="ＭＳ Ｐゴシック" charset="-128"/>
              </a:rPr>
              <a:t>*registration needed</a:t>
            </a:r>
          </a:p>
        </p:txBody>
      </p:sp>
      <p:sp>
        <p:nvSpPr>
          <p:cNvPr id="34818" name="Text Box 38"/>
          <p:cNvSpPr txBox="1">
            <a:spLocks noChangeArrowheads="1"/>
          </p:cNvSpPr>
          <p:nvPr/>
        </p:nvSpPr>
        <p:spPr bwMode="auto">
          <a:xfrm>
            <a:off x="5470525" y="3700463"/>
            <a:ext cx="4032250"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1" tIns="45653" rIns="91301" bIns="45653">
            <a:spAutoFit/>
          </a:bodyPr>
          <a:lstStyle>
            <a:lvl1pPr defTabSz="404813">
              <a:defRPr>
                <a:solidFill>
                  <a:schemeClr val="tx1"/>
                </a:solidFill>
                <a:latin typeface="Corbel" charset="0"/>
              </a:defRPr>
            </a:lvl1pPr>
            <a:lvl2pPr marL="674688" indent="-260350" defTabSz="404813">
              <a:defRPr>
                <a:solidFill>
                  <a:schemeClr val="tx1"/>
                </a:solidFill>
                <a:latin typeface="Corbel" charset="0"/>
              </a:defRPr>
            </a:lvl2pPr>
            <a:lvl3pPr marL="1036638" indent="-207963" defTabSz="404813">
              <a:defRPr>
                <a:solidFill>
                  <a:schemeClr val="tx1"/>
                </a:solidFill>
                <a:latin typeface="Corbel" charset="0"/>
              </a:defRPr>
            </a:lvl3pPr>
            <a:lvl4pPr marL="1450975" indent="-206375" defTabSz="404813">
              <a:defRPr>
                <a:solidFill>
                  <a:schemeClr val="tx1"/>
                </a:solidFill>
                <a:latin typeface="Corbel" charset="0"/>
              </a:defRPr>
            </a:lvl4pPr>
            <a:lvl5pPr marL="1866900" indent="-207963" defTabSz="404813">
              <a:defRPr>
                <a:solidFill>
                  <a:schemeClr val="tx1"/>
                </a:solidFill>
                <a:latin typeface="Corbel" charset="0"/>
              </a:defRPr>
            </a:lvl5pPr>
            <a:lvl6pPr marL="2324100" indent="-207963" defTabSz="404813" eaLnBrk="0" fontAlgn="base" hangingPunct="0">
              <a:spcBef>
                <a:spcPct val="0"/>
              </a:spcBef>
              <a:spcAft>
                <a:spcPct val="0"/>
              </a:spcAft>
              <a:defRPr>
                <a:solidFill>
                  <a:schemeClr val="tx1"/>
                </a:solidFill>
                <a:latin typeface="Corbel" charset="0"/>
              </a:defRPr>
            </a:lvl6pPr>
            <a:lvl7pPr marL="2781300" indent="-207963" defTabSz="404813" eaLnBrk="0" fontAlgn="base" hangingPunct="0">
              <a:spcBef>
                <a:spcPct val="0"/>
              </a:spcBef>
              <a:spcAft>
                <a:spcPct val="0"/>
              </a:spcAft>
              <a:defRPr>
                <a:solidFill>
                  <a:schemeClr val="tx1"/>
                </a:solidFill>
                <a:latin typeface="Corbel" charset="0"/>
              </a:defRPr>
            </a:lvl7pPr>
            <a:lvl8pPr marL="3238500" indent="-207963" defTabSz="404813" eaLnBrk="0" fontAlgn="base" hangingPunct="0">
              <a:spcBef>
                <a:spcPct val="0"/>
              </a:spcBef>
              <a:spcAft>
                <a:spcPct val="0"/>
              </a:spcAft>
              <a:defRPr>
                <a:solidFill>
                  <a:schemeClr val="tx1"/>
                </a:solidFill>
                <a:latin typeface="Corbel" charset="0"/>
              </a:defRPr>
            </a:lvl8pPr>
            <a:lvl9pPr marL="3695700" indent="-207963" defTabSz="404813" eaLnBrk="0" fontAlgn="base" hangingPunct="0">
              <a:spcBef>
                <a:spcPct val="0"/>
              </a:spcBef>
              <a:spcAft>
                <a:spcPct val="0"/>
              </a:spcAft>
              <a:defRPr>
                <a:solidFill>
                  <a:schemeClr val="tx1"/>
                </a:solidFill>
                <a:latin typeface="Corbel" charset="0"/>
              </a:defRPr>
            </a:lvl9pPr>
          </a:lstStyle>
          <a:p>
            <a:pPr eaLnBrk="1" hangingPunct="1">
              <a:lnSpc>
                <a:spcPct val="93000"/>
              </a:lnSpc>
              <a:spcBef>
                <a:spcPct val="50000"/>
              </a:spcBef>
              <a:buClr>
                <a:srgbClr val="000000"/>
              </a:buClr>
              <a:buSzPct val="100000"/>
              <a:buFont typeface="Arial" charset="0"/>
              <a:buNone/>
            </a:pPr>
            <a:r>
              <a:rPr lang="en-US" altLang="x-none" sz="1200" b="1">
                <a:latin typeface="Arial" charset="0"/>
                <a:ea typeface="ＭＳ Ｐゴシック" charset="-128"/>
                <a:cs typeface="ＭＳ Ｐゴシック" charset="-128"/>
              </a:rPr>
              <a:t>Species specific</a:t>
            </a:r>
          </a:p>
          <a:p>
            <a:pPr eaLnBrk="1" hangingPunct="1">
              <a:lnSpc>
                <a:spcPct val="93000"/>
              </a:lnSpc>
              <a:spcBef>
                <a:spcPct val="50000"/>
              </a:spcBef>
              <a:buClr>
                <a:srgbClr val="000000"/>
              </a:buClr>
              <a:buSzPct val="100000"/>
              <a:buFont typeface="Arial" charset="0"/>
              <a:buNone/>
            </a:pPr>
            <a:r>
              <a:rPr lang="en-US" altLang="x-none" sz="1200" b="1">
                <a:latin typeface="Arial" charset="0"/>
                <a:ea typeface="ＭＳ Ｐゴシック" charset="-128"/>
                <a:cs typeface="ＭＳ Ｐゴシック" charset="-128"/>
              </a:rPr>
              <a:t>Mellmann</a:t>
            </a:r>
            <a:r>
              <a:rPr lang="en-US" altLang="x-none" sz="1200">
                <a:latin typeface="Arial" charset="0"/>
                <a:ea typeface="ＭＳ Ｐゴシック" charset="-128"/>
                <a:cs typeface="ＭＳ Ｐゴシック" charset="-128"/>
              </a:rPr>
              <a:t> </a:t>
            </a:r>
            <a:r>
              <a:rPr lang="en-US" altLang="x-none" sz="1200" i="1">
                <a:latin typeface="Arial" charset="0"/>
                <a:ea typeface="ＭＳ Ｐゴシック" charset="-128"/>
                <a:cs typeface="ＭＳ Ｐゴシック" charset="-128"/>
              </a:rPr>
              <a:t>et al</a:t>
            </a:r>
            <a:r>
              <a:rPr lang="en-US" altLang="x-none" sz="1200">
                <a:latin typeface="Arial" charset="0"/>
                <a:ea typeface="ＭＳ Ｐゴシック" charset="-128"/>
                <a:cs typeface="ＭＳ Ｐゴシック" charset="-128"/>
              </a:rPr>
              <a:t>. (2011). </a:t>
            </a:r>
            <a:r>
              <a:rPr lang="en-US" altLang="x-none" sz="1200" i="1">
                <a:latin typeface="Arial" charset="0"/>
                <a:ea typeface="ＭＳ Ｐゴシック" charset="-128"/>
                <a:cs typeface="ＭＳ Ｐゴシック" charset="-128"/>
              </a:rPr>
              <a:t>PLoS One</a:t>
            </a:r>
            <a:r>
              <a:rPr lang="en-US" altLang="x-none" sz="1200">
                <a:latin typeface="Arial" charset="0"/>
                <a:ea typeface="ＭＳ Ｐゴシック" charset="-128"/>
                <a:cs typeface="ＭＳ Ｐゴシック" charset="-128"/>
              </a:rPr>
              <a:t>. </a:t>
            </a:r>
            <a:r>
              <a:rPr lang="en-US" altLang="x-none" sz="1200" b="1">
                <a:latin typeface="Arial" charset="0"/>
                <a:ea typeface="ＭＳ Ｐゴシック" charset="-128"/>
                <a:cs typeface="ＭＳ Ｐゴシック" charset="-128"/>
              </a:rPr>
              <a:t>6:</a:t>
            </a:r>
            <a:r>
              <a:rPr lang="en-US" altLang="x-none" sz="1200">
                <a:latin typeface="Arial" charset="0"/>
                <a:ea typeface="ＭＳ Ｐゴシック" charset="-128"/>
                <a:cs typeface="ＭＳ Ｐゴシック" charset="-128"/>
              </a:rPr>
              <a:t> e22751 </a:t>
            </a:r>
            <a:r>
              <a:rPr lang="en-US" altLang="x-none" sz="800">
                <a:latin typeface="Arial" charset="0"/>
                <a:ea typeface="ＭＳ Ｐゴシック" charset="-128"/>
                <a:cs typeface="ＭＳ Ｐゴシック" charset="-128"/>
              </a:rPr>
              <a:t>[</a:t>
            </a:r>
            <a:r>
              <a:rPr lang="en-US" altLang="x-none" sz="800">
                <a:latin typeface="Arial" charset="0"/>
                <a:ea typeface="ＭＳ Ｐゴシック" charset="-128"/>
                <a:cs typeface="ＭＳ Ｐゴシック" charset="-128"/>
                <a:hlinkClick r:id="rId3"/>
              </a:rPr>
              <a:t>PubMed</a:t>
            </a:r>
            <a:r>
              <a:rPr lang="en-US" altLang="x-none" sz="800">
                <a:latin typeface="Arial" charset="0"/>
                <a:ea typeface="ＭＳ Ｐゴシック" charset="-128"/>
                <a:cs typeface="ＭＳ Ｐゴシック" charset="-128"/>
              </a:rPr>
              <a:t>]</a:t>
            </a:r>
          </a:p>
          <a:p>
            <a:pPr eaLnBrk="1" hangingPunct="1">
              <a:lnSpc>
                <a:spcPct val="93000"/>
              </a:lnSpc>
              <a:spcBef>
                <a:spcPct val="50000"/>
              </a:spcBef>
              <a:buClr>
                <a:srgbClr val="000000"/>
              </a:buClr>
              <a:buSzPct val="100000"/>
            </a:pPr>
            <a:r>
              <a:rPr lang="en-US" altLang="x-none" sz="1200" b="1">
                <a:latin typeface="Arial" charset="0"/>
                <a:ea typeface="ＭＳ Ｐゴシック" charset="-128"/>
                <a:cs typeface="ＭＳ Ｐゴシック" charset="-128"/>
              </a:rPr>
              <a:t>Vogel</a:t>
            </a:r>
            <a:r>
              <a:rPr lang="en-US" altLang="x-none" sz="1200">
                <a:latin typeface="Arial" charset="0"/>
                <a:ea typeface="ＭＳ Ｐゴシック" charset="-128"/>
                <a:cs typeface="ＭＳ Ｐゴシック" charset="-128"/>
              </a:rPr>
              <a:t> </a:t>
            </a:r>
            <a:r>
              <a:rPr lang="en-US" altLang="x-none" sz="1200" i="1">
                <a:latin typeface="Arial" charset="0"/>
                <a:ea typeface="ＭＳ Ｐゴシック" charset="-128"/>
                <a:cs typeface="ＭＳ Ｐゴシック" charset="-128"/>
              </a:rPr>
              <a:t>et al. </a:t>
            </a:r>
            <a:r>
              <a:rPr lang="en-US" altLang="x-none" sz="1200">
                <a:latin typeface="Arial" charset="0"/>
                <a:ea typeface="ＭＳ Ｐゴシック" charset="-128"/>
                <a:cs typeface="ＭＳ Ｐゴシック" charset="-128"/>
              </a:rPr>
              <a:t>(2012). </a:t>
            </a:r>
            <a:r>
              <a:rPr lang="en-US" altLang="x-none" sz="1200" i="1">
                <a:latin typeface="Arial" charset="0"/>
                <a:ea typeface="ＭＳ Ｐゴシック" charset="-128"/>
                <a:cs typeface="ＭＳ Ｐゴシック" charset="-128"/>
              </a:rPr>
              <a:t>JCM</a:t>
            </a:r>
            <a:r>
              <a:rPr lang="en-US" altLang="x-none" sz="1200">
                <a:latin typeface="Arial" charset="0"/>
                <a:ea typeface="ＭＳ Ｐゴシック" charset="-128"/>
                <a:cs typeface="ＭＳ Ｐゴシック" charset="-128"/>
              </a:rPr>
              <a:t> </a:t>
            </a:r>
            <a:r>
              <a:rPr lang="en-US" altLang="x-none" sz="1200" b="1">
                <a:latin typeface="Arial" charset="0"/>
                <a:ea typeface="ＭＳ Ｐゴシック" charset="-128"/>
                <a:cs typeface="ＭＳ Ｐゴシック" charset="-128"/>
              </a:rPr>
              <a:t>50:</a:t>
            </a:r>
            <a:r>
              <a:rPr lang="en-US" altLang="x-none" sz="1200">
                <a:latin typeface="Arial" charset="0"/>
                <a:ea typeface="ＭＳ Ｐゴシック" charset="-128"/>
                <a:cs typeface="ＭＳ Ｐゴシック" charset="-128"/>
              </a:rPr>
              <a:t> 1889 </a:t>
            </a:r>
            <a:r>
              <a:rPr lang="en-US" altLang="x-none" sz="800">
                <a:latin typeface="Arial" charset="0"/>
                <a:ea typeface="ＭＳ Ｐゴシック" charset="-128"/>
                <a:cs typeface="ＭＳ Ｐゴシック" charset="-128"/>
              </a:rPr>
              <a:t>[</a:t>
            </a:r>
            <a:r>
              <a:rPr lang="en-US" altLang="x-none" sz="800">
                <a:latin typeface="Arial" charset="0"/>
                <a:ea typeface="ＭＳ Ｐゴシック" charset="-128"/>
                <a:cs typeface="ＭＳ Ｐゴシック" charset="-128"/>
                <a:hlinkClick r:id="rId4"/>
              </a:rPr>
              <a:t>PubMed</a:t>
            </a:r>
            <a:r>
              <a:rPr lang="en-US" altLang="x-none" sz="800">
                <a:latin typeface="Arial" charset="0"/>
                <a:ea typeface="ＭＳ Ｐゴシック" charset="-128"/>
                <a:cs typeface="ＭＳ Ｐゴシック" charset="-128"/>
              </a:rPr>
              <a:t>]</a:t>
            </a:r>
          </a:p>
          <a:p>
            <a:pPr eaLnBrk="1" hangingPunct="1">
              <a:lnSpc>
                <a:spcPct val="93000"/>
              </a:lnSpc>
              <a:spcBef>
                <a:spcPct val="50000"/>
              </a:spcBef>
              <a:buClr>
                <a:srgbClr val="000000"/>
              </a:buClr>
              <a:buSzPct val="100000"/>
            </a:pPr>
            <a:r>
              <a:rPr lang="en-US" altLang="x-none" sz="1200" b="1">
                <a:latin typeface="Arial" charset="0"/>
                <a:ea typeface="ＭＳ Ｐゴシック" charset="-128"/>
                <a:cs typeface="ＭＳ Ｐゴシック" charset="-128"/>
              </a:rPr>
              <a:t>Jolley</a:t>
            </a:r>
            <a:r>
              <a:rPr lang="en-US" altLang="x-none" sz="1200">
                <a:latin typeface="Arial" charset="0"/>
                <a:ea typeface="ＭＳ Ｐゴシック" charset="-128"/>
                <a:cs typeface="ＭＳ Ｐゴシック" charset="-128"/>
              </a:rPr>
              <a:t> </a:t>
            </a:r>
            <a:r>
              <a:rPr lang="en-US" altLang="x-none" sz="1200" i="1">
                <a:latin typeface="Arial" charset="0"/>
                <a:ea typeface="ＭＳ Ｐゴシック" charset="-128"/>
                <a:cs typeface="ＭＳ Ｐゴシック" charset="-128"/>
              </a:rPr>
              <a:t>et al. </a:t>
            </a:r>
            <a:r>
              <a:rPr lang="en-US" altLang="x-none" sz="1200">
                <a:latin typeface="Arial" charset="0"/>
                <a:ea typeface="ＭＳ Ｐゴシック" charset="-128"/>
                <a:cs typeface="ＭＳ Ｐゴシック" charset="-128"/>
              </a:rPr>
              <a:t>(2012). </a:t>
            </a:r>
            <a:r>
              <a:rPr lang="en-US" altLang="x-none" sz="1200" i="1">
                <a:latin typeface="Arial" charset="0"/>
                <a:ea typeface="ＭＳ Ｐゴシック" charset="-128"/>
                <a:cs typeface="ＭＳ Ｐゴシック" charset="-128"/>
              </a:rPr>
              <a:t>JCM</a:t>
            </a:r>
            <a:r>
              <a:rPr lang="en-US" altLang="x-none" sz="1200">
                <a:latin typeface="Arial" charset="0"/>
                <a:ea typeface="ＭＳ Ｐゴシック" charset="-128"/>
                <a:cs typeface="ＭＳ Ｐゴシック" charset="-128"/>
              </a:rPr>
              <a:t>. </a:t>
            </a:r>
            <a:r>
              <a:rPr lang="en-US" altLang="x-none" sz="1200" b="1">
                <a:latin typeface="Arial" charset="0"/>
                <a:ea typeface="ＭＳ Ｐゴシック" charset="-128"/>
                <a:cs typeface="ＭＳ Ｐゴシック" charset="-128"/>
              </a:rPr>
              <a:t>50:</a:t>
            </a:r>
            <a:r>
              <a:rPr lang="en-US" altLang="x-none" sz="1200">
                <a:latin typeface="Arial" charset="0"/>
                <a:ea typeface="ＭＳ Ｐゴシック" charset="-128"/>
                <a:cs typeface="ＭＳ Ｐゴシック" charset="-128"/>
              </a:rPr>
              <a:t> 3046 </a:t>
            </a:r>
            <a:r>
              <a:rPr lang="en-US" altLang="x-none" sz="800">
                <a:latin typeface="Arial" charset="0"/>
                <a:ea typeface="ＭＳ Ｐゴシック" charset="-128"/>
                <a:cs typeface="ＭＳ Ｐゴシック" charset="-128"/>
              </a:rPr>
              <a:t>[</a:t>
            </a:r>
            <a:r>
              <a:rPr lang="en-US" altLang="x-none" sz="800">
                <a:latin typeface="Arial" charset="0"/>
                <a:ea typeface="ＭＳ Ｐゴシック" charset="-128"/>
                <a:cs typeface="ＭＳ Ｐゴシック" charset="-128"/>
                <a:hlinkClick r:id="rId5"/>
              </a:rPr>
              <a:t>PubMed</a:t>
            </a:r>
            <a:r>
              <a:rPr lang="en-US" altLang="x-none" sz="800">
                <a:latin typeface="Arial" charset="0"/>
                <a:ea typeface="ＭＳ Ｐゴシック" charset="-128"/>
                <a:cs typeface="ＭＳ Ｐゴシック" charset="-128"/>
              </a:rPr>
              <a:t>]</a:t>
            </a:r>
          </a:p>
        </p:txBody>
      </p:sp>
      <p:sp>
        <p:nvSpPr>
          <p:cNvPr id="34819" name="Text Box 38"/>
          <p:cNvSpPr txBox="1">
            <a:spLocks noChangeArrowheads="1"/>
          </p:cNvSpPr>
          <p:nvPr/>
        </p:nvSpPr>
        <p:spPr bwMode="auto">
          <a:xfrm>
            <a:off x="5475288" y="1851025"/>
            <a:ext cx="386397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1" tIns="45653" rIns="91301" bIns="45653">
            <a:spAutoFit/>
          </a:bodyPr>
          <a:lstStyle>
            <a:lvl1pPr defTabSz="404813">
              <a:defRPr>
                <a:solidFill>
                  <a:schemeClr val="tx1"/>
                </a:solidFill>
                <a:latin typeface="Corbel" charset="0"/>
              </a:defRPr>
            </a:lvl1pPr>
            <a:lvl2pPr marL="742950" indent="-285750" defTabSz="404813">
              <a:defRPr>
                <a:solidFill>
                  <a:schemeClr val="tx1"/>
                </a:solidFill>
                <a:latin typeface="Corbel" charset="0"/>
              </a:defRPr>
            </a:lvl2pPr>
            <a:lvl3pPr marL="1143000" indent="-228600" defTabSz="404813">
              <a:defRPr>
                <a:solidFill>
                  <a:schemeClr val="tx1"/>
                </a:solidFill>
                <a:latin typeface="Corbel" charset="0"/>
              </a:defRPr>
            </a:lvl3pPr>
            <a:lvl4pPr marL="1600200" indent="-228600" defTabSz="404813">
              <a:defRPr>
                <a:solidFill>
                  <a:schemeClr val="tx1"/>
                </a:solidFill>
                <a:latin typeface="Corbel" charset="0"/>
              </a:defRPr>
            </a:lvl4pPr>
            <a:lvl5pPr marL="2057400" indent="-228600" defTabSz="404813">
              <a:defRPr>
                <a:solidFill>
                  <a:schemeClr val="tx1"/>
                </a:solidFill>
                <a:latin typeface="Corbel" charset="0"/>
              </a:defRPr>
            </a:lvl5pPr>
            <a:lvl6pPr marL="2514600" indent="-228600" defTabSz="404813" eaLnBrk="0" fontAlgn="base" hangingPunct="0">
              <a:spcBef>
                <a:spcPct val="0"/>
              </a:spcBef>
              <a:spcAft>
                <a:spcPct val="0"/>
              </a:spcAft>
              <a:defRPr>
                <a:solidFill>
                  <a:schemeClr val="tx1"/>
                </a:solidFill>
                <a:latin typeface="Corbel" charset="0"/>
              </a:defRPr>
            </a:lvl6pPr>
            <a:lvl7pPr marL="2971800" indent="-228600" defTabSz="404813" eaLnBrk="0" fontAlgn="base" hangingPunct="0">
              <a:spcBef>
                <a:spcPct val="0"/>
              </a:spcBef>
              <a:spcAft>
                <a:spcPct val="0"/>
              </a:spcAft>
              <a:defRPr>
                <a:solidFill>
                  <a:schemeClr val="tx1"/>
                </a:solidFill>
                <a:latin typeface="Corbel" charset="0"/>
              </a:defRPr>
            </a:lvl7pPr>
            <a:lvl8pPr marL="3429000" indent="-228600" defTabSz="404813" eaLnBrk="0" fontAlgn="base" hangingPunct="0">
              <a:spcBef>
                <a:spcPct val="0"/>
              </a:spcBef>
              <a:spcAft>
                <a:spcPct val="0"/>
              </a:spcAft>
              <a:defRPr>
                <a:solidFill>
                  <a:schemeClr val="tx1"/>
                </a:solidFill>
                <a:latin typeface="Corbel" charset="0"/>
              </a:defRPr>
            </a:lvl8pPr>
            <a:lvl9pPr marL="3886200" indent="-228600" defTabSz="404813" eaLnBrk="0" fontAlgn="base" hangingPunct="0">
              <a:spcBef>
                <a:spcPct val="0"/>
              </a:spcBef>
              <a:spcAft>
                <a:spcPct val="0"/>
              </a:spcAft>
              <a:defRPr>
                <a:solidFill>
                  <a:schemeClr val="tx1"/>
                </a:solidFill>
                <a:latin typeface="Corbel" charset="0"/>
              </a:defRPr>
            </a:lvl9pPr>
          </a:lstStyle>
          <a:p>
            <a:pPr eaLnBrk="1" hangingPunct="1">
              <a:lnSpc>
                <a:spcPct val="93000"/>
              </a:lnSpc>
              <a:spcBef>
                <a:spcPct val="50000"/>
              </a:spcBef>
              <a:buClr>
                <a:srgbClr val="000000"/>
              </a:buClr>
              <a:buSzPct val="100000"/>
              <a:buFont typeface="Arial" charset="0"/>
              <a:buNone/>
            </a:pPr>
            <a:r>
              <a:rPr lang="en-US" altLang="x-none" sz="1200" b="1">
                <a:latin typeface="Arial" charset="0"/>
                <a:ea typeface="ＭＳ Ｐゴシック" charset="-128"/>
                <a:cs typeface="ＭＳ Ｐゴシック" charset="-128"/>
              </a:rPr>
              <a:t>Strain collection specific</a:t>
            </a:r>
          </a:p>
          <a:p>
            <a:pPr eaLnBrk="1" hangingPunct="1">
              <a:lnSpc>
                <a:spcPct val="93000"/>
              </a:lnSpc>
              <a:spcBef>
                <a:spcPct val="50000"/>
              </a:spcBef>
              <a:buClr>
                <a:srgbClr val="000000"/>
              </a:buClr>
              <a:buSzPct val="100000"/>
              <a:buFont typeface="Arial" charset="0"/>
              <a:buNone/>
            </a:pPr>
            <a:r>
              <a:rPr lang="en-US" altLang="de-DE" sz="1200">
                <a:latin typeface="Arial" charset="0"/>
                <a:ea typeface="ＭＳ Ｐゴシック" charset="-128"/>
                <a:cs typeface="ＭＳ Ｐゴシック" charset="-128"/>
              </a:rPr>
              <a:t>‘</a:t>
            </a:r>
            <a:r>
              <a:rPr lang="en-US" altLang="x-none" sz="1200">
                <a:latin typeface="Arial" charset="0"/>
                <a:ea typeface="ＭＳ Ｐゴシック" charset="-128"/>
                <a:cs typeface="ＭＳ Ｐゴシック" charset="-128"/>
              </a:rPr>
              <a:t>ad hoc</a:t>
            </a:r>
            <a:r>
              <a:rPr lang="en-US" altLang="de-DE" sz="1200">
                <a:latin typeface="Arial" charset="0"/>
                <a:ea typeface="ＭＳ Ｐゴシック" charset="-128"/>
                <a:cs typeface="ＭＳ Ｐゴシック" charset="-128"/>
              </a:rPr>
              <a:t>’</a:t>
            </a:r>
            <a:r>
              <a:rPr lang="en-US" altLang="x-none" sz="1200">
                <a:latin typeface="Arial" charset="0"/>
                <a:ea typeface="ＭＳ Ｐゴシック" charset="-128"/>
                <a:cs typeface="ＭＳ Ｐゴシック" charset="-128"/>
              </a:rPr>
              <a:t> local outbreak lineage specific</a:t>
            </a:r>
          </a:p>
          <a:p>
            <a:pPr eaLnBrk="1" hangingPunct="1">
              <a:lnSpc>
                <a:spcPct val="93000"/>
              </a:lnSpc>
              <a:spcBef>
                <a:spcPct val="50000"/>
              </a:spcBef>
              <a:buClr>
                <a:srgbClr val="000000"/>
              </a:buClr>
              <a:buSzPct val="100000"/>
            </a:pPr>
            <a:r>
              <a:rPr lang="en-US" altLang="x-none" sz="1200">
                <a:solidFill>
                  <a:srgbClr val="000000"/>
                </a:solidFill>
                <a:latin typeface="Arial" charset="0"/>
                <a:ea typeface="ＭＳ Ｐゴシック" charset="-128"/>
                <a:cs typeface="ＭＳ Ｐゴシック" charset="-128"/>
              </a:rPr>
              <a:t>e.g., </a:t>
            </a:r>
            <a:r>
              <a:rPr lang="en-US" altLang="x-none" sz="1200" b="1">
                <a:solidFill>
                  <a:srgbClr val="000000"/>
                </a:solidFill>
                <a:latin typeface="Arial" charset="0"/>
                <a:ea typeface="ＭＳ Ｐゴシック" charset="-128"/>
                <a:cs typeface="ＭＳ Ｐゴシック" charset="-128"/>
              </a:rPr>
              <a:t>Köser</a:t>
            </a:r>
            <a:r>
              <a:rPr lang="en-US" altLang="x-none" sz="1200">
                <a:solidFill>
                  <a:srgbClr val="000000"/>
                </a:solidFill>
                <a:latin typeface="Arial" charset="0"/>
                <a:ea typeface="ＭＳ Ｐゴシック" charset="-128"/>
                <a:cs typeface="ＭＳ Ｐゴシック" charset="-128"/>
              </a:rPr>
              <a:t> </a:t>
            </a:r>
            <a:r>
              <a:rPr lang="en-US" altLang="x-none" sz="1200" i="1">
                <a:solidFill>
                  <a:srgbClr val="000000"/>
                </a:solidFill>
                <a:latin typeface="Arial" charset="0"/>
                <a:ea typeface="ＭＳ Ｐゴシック" charset="-128"/>
                <a:cs typeface="ＭＳ Ｐゴシック" charset="-128"/>
              </a:rPr>
              <a:t>et al </a:t>
            </a:r>
            <a:r>
              <a:rPr lang="en-US" altLang="x-none" sz="1200">
                <a:solidFill>
                  <a:srgbClr val="000000"/>
                </a:solidFill>
                <a:latin typeface="Arial" charset="0"/>
                <a:ea typeface="ＭＳ Ｐゴシック" charset="-128"/>
                <a:cs typeface="ＭＳ Ｐゴシック" charset="-128"/>
              </a:rPr>
              <a:t>(2012). </a:t>
            </a:r>
            <a:r>
              <a:rPr lang="en-US" altLang="x-none" sz="1200" i="1">
                <a:solidFill>
                  <a:srgbClr val="000000"/>
                </a:solidFill>
                <a:latin typeface="Arial" charset="0"/>
                <a:ea typeface="ＭＳ Ｐゴシック" charset="-128"/>
                <a:cs typeface="ＭＳ Ｐゴシック" charset="-128"/>
              </a:rPr>
              <a:t>NEJM </a:t>
            </a:r>
            <a:r>
              <a:rPr lang="en-US" altLang="x-none" sz="1200" b="1">
                <a:solidFill>
                  <a:srgbClr val="000000"/>
                </a:solidFill>
                <a:latin typeface="Arial" charset="0"/>
                <a:ea typeface="ＭＳ Ｐゴシック" charset="-128"/>
                <a:cs typeface="ＭＳ Ｐゴシック" charset="-128"/>
              </a:rPr>
              <a:t>366: </a:t>
            </a:r>
            <a:r>
              <a:rPr lang="en-US" altLang="x-none" sz="1200">
                <a:solidFill>
                  <a:srgbClr val="000000"/>
                </a:solidFill>
                <a:latin typeface="Arial" charset="0"/>
                <a:ea typeface="ＭＳ Ｐゴシック" charset="-128"/>
                <a:cs typeface="ＭＳ Ｐゴシック" charset="-128"/>
              </a:rPr>
              <a:t>2267 [</a:t>
            </a:r>
            <a:r>
              <a:rPr lang="en-US" altLang="x-none" sz="1200">
                <a:solidFill>
                  <a:srgbClr val="000000"/>
                </a:solidFill>
                <a:latin typeface="Arial" charset="0"/>
                <a:ea typeface="ＭＳ Ｐゴシック" charset="-128"/>
                <a:cs typeface="ＭＳ Ｐゴシック" charset="-128"/>
                <a:hlinkClick r:id="rId6"/>
              </a:rPr>
              <a:t>PubMed</a:t>
            </a:r>
            <a:r>
              <a:rPr lang="en-US" altLang="x-none" sz="1200">
                <a:solidFill>
                  <a:srgbClr val="000000"/>
                </a:solidFill>
                <a:latin typeface="Arial" charset="0"/>
                <a:ea typeface="ＭＳ Ｐゴシック" charset="-128"/>
                <a:cs typeface="ＭＳ Ｐゴシック" charset="-128"/>
              </a:rPr>
              <a:t>]</a:t>
            </a:r>
          </a:p>
        </p:txBody>
      </p:sp>
      <p:cxnSp>
        <p:nvCxnSpPr>
          <p:cNvPr id="9" name="Gerade Verbindung mit Pfeil 8"/>
          <p:cNvCxnSpPr>
            <a:cxnSpLocks noChangeShapeType="1"/>
          </p:cNvCxnSpPr>
          <p:nvPr/>
        </p:nvCxnSpPr>
        <p:spPr bwMode="auto">
          <a:xfrm>
            <a:off x="3995738" y="3216275"/>
            <a:ext cx="4897437" cy="0"/>
          </a:xfrm>
          <a:prstGeom prst="straightConnector1">
            <a:avLst/>
          </a:prstGeom>
          <a:noFill/>
          <a:ln w="5715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4821" name="Textfeld 28"/>
          <p:cNvSpPr txBox="1">
            <a:spLocks noChangeArrowheads="1"/>
          </p:cNvSpPr>
          <p:nvPr/>
        </p:nvSpPr>
        <p:spPr bwMode="auto">
          <a:xfrm>
            <a:off x="5402263" y="2784475"/>
            <a:ext cx="1795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a:latin typeface="Arial" charset="0"/>
                <a:ea typeface="ＭＳ Ｐゴシック" charset="-128"/>
                <a:cs typeface="ＭＳ Ｐゴシック" charset="-128"/>
              </a:rPr>
              <a:t>Standardized</a:t>
            </a:r>
          </a:p>
        </p:txBody>
      </p:sp>
      <p:grpSp>
        <p:nvGrpSpPr>
          <p:cNvPr id="11" name="Gruppierung 10"/>
          <p:cNvGrpSpPr>
            <a:grpSpLocks/>
          </p:cNvGrpSpPr>
          <p:nvPr/>
        </p:nvGrpSpPr>
        <p:grpSpPr bwMode="auto">
          <a:xfrm rot="1725218">
            <a:off x="803275" y="1055688"/>
            <a:ext cx="646113" cy="4821237"/>
            <a:chOff x="1589" y="-593726"/>
            <a:chExt cx="646112" cy="7561263"/>
          </a:xfrm>
        </p:grpSpPr>
        <p:cxnSp>
          <p:nvCxnSpPr>
            <p:cNvPr id="12" name="Gerade Verbindung mit Pfeil 11"/>
            <p:cNvCxnSpPr>
              <a:cxnSpLocks noChangeShapeType="1"/>
            </p:cNvCxnSpPr>
            <p:nvPr/>
          </p:nvCxnSpPr>
          <p:spPr bwMode="auto">
            <a:xfrm flipV="1">
              <a:off x="60326" y="641350"/>
              <a:ext cx="47625" cy="5399087"/>
            </a:xfrm>
            <a:prstGeom prst="straightConnector1">
              <a:avLst/>
            </a:prstGeom>
            <a:noFill/>
            <a:ln w="57150">
              <a:solidFill>
                <a:srgbClr val="000000"/>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3" name="Rechteck 12"/>
            <p:cNvSpPr/>
            <p:nvPr/>
          </p:nvSpPr>
          <p:spPr bwMode="auto">
            <a:xfrm rot="14389333">
              <a:off x="-3455987" y="2863850"/>
              <a:ext cx="7561263" cy="646112"/>
            </a:xfrm>
            <a:prstGeom prst="rect">
              <a:avLst/>
            </a:prstGeom>
            <a:noFill/>
          </p:spPr>
          <p:txBody>
            <a:bodyPr>
              <a:spAutoFit/>
              <a:scene3d>
                <a:camera prst="isometricLeftDown"/>
                <a:lightRig rig="threePt" dir="t"/>
              </a:scene3d>
            </a:bodyPr>
            <a:lstStyle/>
            <a:p>
              <a:pPr algn="ctr" eaLnBrk="1" fontAlgn="auto" hangingPunct="1">
                <a:spcBef>
                  <a:spcPts val="0"/>
                </a:spcBef>
                <a:spcAft>
                  <a:spcPts val="0"/>
                </a:spcAft>
                <a:defRPr/>
              </a:pPr>
              <a:r>
                <a:rPr lang="en-US" sz="3600" b="1" dirty="0">
                  <a:ln w="12700">
                    <a:solidFill>
                      <a:schemeClr val="tx2">
                        <a:satMod val="155000"/>
                      </a:schemeClr>
                    </a:solidFill>
                    <a:prstDash val="solid"/>
                  </a:ln>
                  <a:effectLst>
                    <a:outerShdw blurRad="41275" dist="20320" dir="1800000" algn="tl" rotWithShape="0">
                      <a:srgbClr val="000000">
                        <a:alpha val="40000"/>
                      </a:srgbClr>
                    </a:outerShdw>
                  </a:effectLst>
                  <a:latin typeface="Arial"/>
                  <a:ea typeface="ＭＳ Ｐゴシック" charset="0"/>
                  <a:cs typeface="Arial"/>
                </a:rPr>
                <a:t>Discriminatory Power</a:t>
              </a:r>
            </a:p>
          </p:txBody>
        </p:sp>
      </p:grpSp>
      <p:sp>
        <p:nvSpPr>
          <p:cNvPr id="15" name="Gleichschenkliges Dreieck 14"/>
          <p:cNvSpPr>
            <a:spLocks noChangeArrowheads="1"/>
          </p:cNvSpPr>
          <p:nvPr/>
        </p:nvSpPr>
        <p:spPr bwMode="auto">
          <a:xfrm>
            <a:off x="227013" y="1344613"/>
            <a:ext cx="5302250" cy="5021262"/>
          </a:xfrm>
          <a:prstGeom prst="triangle">
            <a:avLst>
              <a:gd name="adj" fmla="val 50000"/>
            </a:avLst>
          </a:prstGeom>
          <a:solidFill>
            <a:srgbClr val="006699"/>
          </a:soli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fontAlgn="auto" hangingPunct="1">
              <a:spcBef>
                <a:spcPts val="0"/>
              </a:spcBef>
              <a:spcAft>
                <a:spcPts val="0"/>
              </a:spcAft>
              <a:defRPr/>
            </a:pPr>
            <a:endParaRPr lang="x-none" altLang="x-none" sz="1800" b="1"/>
          </a:p>
        </p:txBody>
      </p:sp>
      <p:cxnSp>
        <p:nvCxnSpPr>
          <p:cNvPr id="16" name="Gerade Verbindung mit Pfeil 15"/>
          <p:cNvCxnSpPr>
            <a:cxnSpLocks noChangeShapeType="1"/>
          </p:cNvCxnSpPr>
          <p:nvPr/>
        </p:nvCxnSpPr>
        <p:spPr bwMode="auto">
          <a:xfrm>
            <a:off x="1924050" y="3216275"/>
            <a:ext cx="1871663" cy="0"/>
          </a:xfrm>
          <a:prstGeom prst="straightConnector1">
            <a:avLst/>
          </a:prstGeom>
          <a:noFill/>
          <a:ln w="127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4825" name="Textfeld 20"/>
          <p:cNvSpPr txBox="1">
            <a:spLocks noChangeArrowheads="1"/>
          </p:cNvSpPr>
          <p:nvPr/>
        </p:nvSpPr>
        <p:spPr bwMode="auto">
          <a:xfrm>
            <a:off x="2365375" y="2374900"/>
            <a:ext cx="987425"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r>
              <a:rPr lang="en-US" altLang="x-none" sz="2400" b="1">
                <a:solidFill>
                  <a:srgbClr val="FFC000"/>
                </a:solidFill>
                <a:latin typeface="Arial" charset="0"/>
                <a:ea typeface="ＭＳ Ｐゴシック" charset="-128"/>
                <a:cs typeface="ＭＳ Ｐゴシック" charset="-128"/>
              </a:rPr>
              <a:t>SNPs</a:t>
            </a:r>
          </a:p>
          <a:p>
            <a:pPr algn="ctr" eaLnBrk="1" hangingPunct="1"/>
            <a:r>
              <a:rPr lang="en-US" altLang="x-none" sz="1400" b="1" baseline="30000">
                <a:solidFill>
                  <a:srgbClr val="FFC000"/>
                </a:solidFill>
                <a:latin typeface="Arial" charset="0"/>
                <a:ea typeface="ＭＳ Ｐゴシック" charset="-128"/>
                <a:cs typeface="ＭＳ Ｐゴシック" charset="-128"/>
              </a:rPr>
              <a:t>explorative</a:t>
            </a:r>
          </a:p>
        </p:txBody>
      </p:sp>
      <p:sp>
        <p:nvSpPr>
          <p:cNvPr id="34826" name="Textfeld 21"/>
          <p:cNvSpPr txBox="1">
            <a:spLocks noChangeArrowheads="1"/>
          </p:cNvSpPr>
          <p:nvPr/>
        </p:nvSpPr>
        <p:spPr bwMode="auto">
          <a:xfrm>
            <a:off x="2228850" y="5056188"/>
            <a:ext cx="1262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de-DE" altLang="x-none" sz="2400" b="1">
                <a:solidFill>
                  <a:srgbClr val="FFC000"/>
                </a:solidFill>
                <a:latin typeface="Arial" charset="0"/>
                <a:ea typeface="ＭＳ Ｐゴシック" charset="-128"/>
                <a:cs typeface="ＭＳ Ｐゴシック" charset="-128"/>
              </a:rPr>
              <a:t>rMLST*</a:t>
            </a:r>
            <a:endParaRPr lang="de-DE" altLang="x-none" sz="2400" b="1" baseline="30000">
              <a:solidFill>
                <a:srgbClr val="FFC000"/>
              </a:solidFill>
              <a:latin typeface="Arial" charset="0"/>
              <a:ea typeface="ＭＳ Ｐゴシック" charset="-128"/>
              <a:cs typeface="ＭＳ Ｐゴシック" charset="-128"/>
            </a:endParaRPr>
          </a:p>
        </p:txBody>
      </p:sp>
      <p:sp>
        <p:nvSpPr>
          <p:cNvPr id="34827" name="Textfeld 22"/>
          <p:cNvSpPr txBox="1">
            <a:spLocks noChangeArrowheads="1"/>
          </p:cNvSpPr>
          <p:nvPr/>
        </p:nvSpPr>
        <p:spPr bwMode="auto">
          <a:xfrm>
            <a:off x="2125663" y="4030663"/>
            <a:ext cx="1466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r>
              <a:rPr lang="de-DE" altLang="x-none" sz="2400" b="1">
                <a:solidFill>
                  <a:srgbClr val="FFC000"/>
                </a:solidFill>
                <a:latin typeface="Arial" charset="0"/>
                <a:ea typeface="ＭＳ Ｐゴシック" charset="-128"/>
                <a:cs typeface="ＭＳ Ｐゴシック" charset="-128"/>
              </a:rPr>
              <a:t>cgMLST/</a:t>
            </a:r>
          </a:p>
          <a:p>
            <a:pPr algn="ctr" eaLnBrk="1" hangingPunct="1"/>
            <a:r>
              <a:rPr lang="de-DE" altLang="x-none" sz="2400" b="1">
                <a:solidFill>
                  <a:srgbClr val="FFC000"/>
                </a:solidFill>
                <a:latin typeface="Arial" charset="0"/>
                <a:ea typeface="ＭＳ Ｐゴシック" charset="-128"/>
                <a:cs typeface="ＭＳ Ｐゴシック" charset="-128"/>
              </a:rPr>
              <a:t>MLST</a:t>
            </a:r>
            <a:r>
              <a:rPr lang="de-DE" altLang="x-none" sz="2400" b="1" baseline="30000">
                <a:solidFill>
                  <a:srgbClr val="FFC000"/>
                </a:solidFill>
                <a:latin typeface="Arial" charset="0"/>
                <a:ea typeface="ＭＳ Ｐゴシック" charset="-128"/>
                <a:cs typeface="ＭＳ Ｐゴシック" charset="-128"/>
              </a:rPr>
              <a:t>+</a:t>
            </a:r>
          </a:p>
        </p:txBody>
      </p:sp>
      <p:sp>
        <p:nvSpPr>
          <p:cNvPr id="34828" name="Textfeld 23"/>
          <p:cNvSpPr txBox="1">
            <a:spLocks noChangeArrowheads="1"/>
          </p:cNvSpPr>
          <p:nvPr/>
        </p:nvSpPr>
        <p:spPr bwMode="auto">
          <a:xfrm>
            <a:off x="2347913" y="5938838"/>
            <a:ext cx="102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de-DE" altLang="x-none" sz="2400" b="1">
                <a:solidFill>
                  <a:srgbClr val="FFC000"/>
                </a:solidFill>
                <a:latin typeface="Arial" charset="0"/>
                <a:ea typeface="ＭＳ Ｐゴシック" charset="-128"/>
                <a:cs typeface="ＭＳ Ｐゴシック" charset="-128"/>
              </a:rPr>
              <a:t>MLST</a:t>
            </a:r>
          </a:p>
        </p:txBody>
      </p:sp>
      <p:cxnSp>
        <p:nvCxnSpPr>
          <p:cNvPr id="21" name="Gerade Verbindung mit Pfeil 20"/>
          <p:cNvCxnSpPr>
            <a:cxnSpLocks noChangeShapeType="1"/>
          </p:cNvCxnSpPr>
          <p:nvPr/>
        </p:nvCxnSpPr>
        <p:spPr bwMode="auto">
          <a:xfrm>
            <a:off x="920750" y="5068888"/>
            <a:ext cx="3867150" cy="0"/>
          </a:xfrm>
          <a:prstGeom prst="straightConnector1">
            <a:avLst/>
          </a:prstGeom>
          <a:noFill/>
          <a:ln w="127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4830" name="Textfeld 21"/>
          <p:cNvSpPr txBox="1">
            <a:spLocks noChangeArrowheads="1"/>
          </p:cNvSpPr>
          <p:nvPr/>
        </p:nvSpPr>
        <p:spPr bwMode="auto">
          <a:xfrm>
            <a:off x="2108200" y="5478463"/>
            <a:ext cx="15017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r>
              <a:rPr lang="en-US" altLang="x-none" sz="2400" b="1">
                <a:solidFill>
                  <a:srgbClr val="FFC000"/>
                </a:solidFill>
                <a:latin typeface="Arial" charset="0"/>
                <a:ea typeface="ＭＳ Ｐゴシック" charset="-128"/>
                <a:cs typeface="ＭＳ Ｐゴシック" charset="-128"/>
              </a:rPr>
              <a:t>SNPs</a:t>
            </a:r>
          </a:p>
          <a:p>
            <a:pPr algn="ctr" eaLnBrk="1" hangingPunct="1"/>
            <a:r>
              <a:rPr lang="en-US" altLang="x-none" sz="1400" b="1" baseline="30000">
                <a:solidFill>
                  <a:srgbClr val="FFC000"/>
                </a:solidFill>
                <a:latin typeface="Arial" charset="0"/>
                <a:ea typeface="ＭＳ Ｐゴシック" charset="-128"/>
                <a:cs typeface="ＭＳ Ｐゴシック" charset="-128"/>
              </a:rPr>
              <a:t>confirmatory/canonical</a:t>
            </a:r>
          </a:p>
        </p:txBody>
      </p:sp>
      <p:sp>
        <p:nvSpPr>
          <p:cNvPr id="34831" name="Textfeld 26"/>
          <p:cNvSpPr txBox="1">
            <a:spLocks noChangeArrowheads="1"/>
          </p:cNvSpPr>
          <p:nvPr/>
        </p:nvSpPr>
        <p:spPr bwMode="auto">
          <a:xfrm>
            <a:off x="34925" y="6418263"/>
            <a:ext cx="554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just" eaLnBrk="1" hangingPunct="1"/>
            <a:r>
              <a:rPr lang="en-US" altLang="x-none" sz="1200">
                <a:latin typeface="Arial" charset="0"/>
                <a:ea typeface="ＭＳ Ｐゴシック" charset="-128"/>
                <a:cs typeface="ＭＳ Ｐゴシック" charset="-128"/>
              </a:rPr>
              <a:t>MLST, multi locus sequence typing; rMLST, ribosomal MLST; SNP, single nucleotide polymorphism.</a:t>
            </a:r>
            <a:endParaRPr lang="de-DE" altLang="x-none" sz="1200">
              <a:latin typeface="Times New Roman" charset="0"/>
              <a:ea typeface="ＭＳ Ｐゴシック" charset="-128"/>
              <a:cs typeface="ＭＳ Ｐゴシック" charset="-128"/>
            </a:endParaRPr>
          </a:p>
        </p:txBody>
      </p:sp>
      <p:sp>
        <p:nvSpPr>
          <p:cNvPr id="34832" name="Rectangle 8"/>
          <p:cNvSpPr>
            <a:spLocks noChangeArrowheads="1"/>
          </p:cNvSpPr>
          <p:nvPr/>
        </p:nvSpPr>
        <p:spPr bwMode="auto">
          <a:xfrm>
            <a:off x="5529263" y="5514975"/>
            <a:ext cx="32845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1200" b="1">
                <a:latin typeface="Arial" charset="0"/>
                <a:ea typeface="ＭＳ Ｐゴシック" charset="-128"/>
                <a:cs typeface="ＭＳ Ｐゴシック" charset="-128"/>
              </a:rPr>
              <a:t>Species specific</a:t>
            </a:r>
          </a:p>
          <a:p>
            <a:pPr eaLnBrk="1" hangingPunct="1"/>
            <a:r>
              <a:rPr lang="en-US" altLang="x-none" sz="1200">
                <a:latin typeface="Arial" charset="0"/>
                <a:ea typeface="ＭＳ Ｐゴシック" charset="-128"/>
                <a:cs typeface="ＭＳ Ｐゴシック" charset="-128"/>
              </a:rPr>
              <a:t>e.g., </a:t>
            </a:r>
            <a:r>
              <a:rPr lang="en-US" altLang="x-none" sz="1200" b="1">
                <a:latin typeface="Arial" charset="0"/>
                <a:ea typeface="ＭＳ Ｐゴシック" charset="-128"/>
                <a:cs typeface="ＭＳ Ｐゴシック" charset="-128"/>
              </a:rPr>
              <a:t>Van Ert</a:t>
            </a:r>
            <a:r>
              <a:rPr lang="en-US" altLang="x-none" sz="1200">
                <a:latin typeface="Arial" charset="0"/>
                <a:ea typeface="ＭＳ Ｐゴシック" charset="-128"/>
                <a:cs typeface="ＭＳ Ｐゴシック" charset="-128"/>
              </a:rPr>
              <a:t> </a:t>
            </a:r>
            <a:r>
              <a:rPr lang="en-US" altLang="x-none" sz="1200" i="1">
                <a:latin typeface="Arial" charset="0"/>
                <a:ea typeface="ＭＳ Ｐゴシック" charset="-128"/>
                <a:cs typeface="ＭＳ Ｐゴシック" charset="-128"/>
              </a:rPr>
              <a:t>et al. </a:t>
            </a:r>
            <a:r>
              <a:rPr lang="en-US" altLang="x-none" sz="1200">
                <a:latin typeface="Arial" charset="0"/>
                <a:ea typeface="ＭＳ Ｐゴシック" charset="-128"/>
                <a:cs typeface="ＭＳ Ｐゴシック" charset="-128"/>
              </a:rPr>
              <a:t>(2007). </a:t>
            </a:r>
            <a:r>
              <a:rPr lang="en-US" altLang="x-none" sz="1200" i="1">
                <a:latin typeface="Arial" charset="0"/>
                <a:ea typeface="ＭＳ Ｐゴシック" charset="-128"/>
                <a:cs typeface="ＭＳ Ｐゴシック" charset="-128"/>
              </a:rPr>
              <a:t>JCM</a:t>
            </a:r>
            <a:r>
              <a:rPr lang="en-US" altLang="x-none" sz="1200">
                <a:latin typeface="Arial" charset="0"/>
                <a:ea typeface="ＭＳ Ｐゴシック" charset="-128"/>
                <a:cs typeface="ＭＳ Ｐゴシック" charset="-128"/>
              </a:rPr>
              <a:t> </a:t>
            </a:r>
            <a:r>
              <a:rPr lang="en-US" altLang="x-none" sz="1200" b="1">
                <a:latin typeface="Arial" charset="0"/>
                <a:ea typeface="ＭＳ Ｐゴシック" charset="-128"/>
                <a:cs typeface="ＭＳ Ｐゴシック" charset="-128"/>
              </a:rPr>
              <a:t>45:</a:t>
            </a:r>
            <a:r>
              <a:rPr lang="en-US" altLang="x-none" sz="1200">
                <a:latin typeface="Arial" charset="0"/>
                <a:ea typeface="ＭＳ Ｐゴシック" charset="-128"/>
                <a:cs typeface="ＭＳ Ｐゴシック" charset="-128"/>
              </a:rPr>
              <a:t> 47 </a:t>
            </a:r>
            <a:r>
              <a:rPr lang="en-US" altLang="x-none" sz="800">
                <a:latin typeface="Arial" charset="0"/>
                <a:ea typeface="ＭＳ Ｐゴシック" charset="-128"/>
                <a:cs typeface="ＭＳ Ｐゴシック" charset="-128"/>
              </a:rPr>
              <a:t>[</a:t>
            </a:r>
            <a:r>
              <a:rPr lang="en-US" altLang="x-none" sz="800">
                <a:latin typeface="Arial" charset="0"/>
                <a:ea typeface="ＭＳ Ｐゴシック" charset="-128"/>
                <a:cs typeface="ＭＳ Ｐゴシック" charset="-128"/>
                <a:hlinkClick r:id="rId7"/>
              </a:rPr>
              <a:t>PubMed</a:t>
            </a:r>
            <a:r>
              <a:rPr lang="en-US" altLang="x-none" sz="800">
                <a:latin typeface="Arial" charset="0"/>
                <a:ea typeface="ＭＳ Ｐゴシック" charset="-128"/>
                <a:cs typeface="ＭＳ Ｐゴシック" charset="-128"/>
              </a:rPr>
              <a:t>] </a:t>
            </a:r>
          </a:p>
          <a:p>
            <a:pPr eaLnBrk="1" hangingPunct="1"/>
            <a:endParaRPr lang="en-US" altLang="x-none" sz="1200" b="1">
              <a:latin typeface="Arial" charset="0"/>
              <a:ea typeface="ＭＳ Ｐゴシック" charset="-128"/>
              <a:cs typeface="ＭＳ Ｐゴシック" charset="-128"/>
            </a:endParaRPr>
          </a:p>
          <a:p>
            <a:pPr eaLnBrk="1" hangingPunct="1"/>
            <a:r>
              <a:rPr lang="en-US" altLang="x-none" sz="1200" b="1">
                <a:latin typeface="Arial" charset="0"/>
                <a:ea typeface="ＭＳ Ｐゴシック" charset="-128"/>
                <a:cs typeface="ＭＳ Ｐゴシック" charset="-128"/>
              </a:rPr>
              <a:t>Maiden</a:t>
            </a:r>
            <a:r>
              <a:rPr lang="en-US" altLang="x-none" sz="1200">
                <a:latin typeface="Arial" charset="0"/>
                <a:ea typeface="ＭＳ Ｐゴシック" charset="-128"/>
                <a:cs typeface="ＭＳ Ｐゴシック" charset="-128"/>
              </a:rPr>
              <a:t> </a:t>
            </a:r>
            <a:r>
              <a:rPr lang="en-US" altLang="x-none" sz="1200" i="1">
                <a:latin typeface="Arial" charset="0"/>
                <a:ea typeface="ＭＳ Ｐゴシック" charset="-128"/>
                <a:cs typeface="ＭＳ Ｐゴシック" charset="-128"/>
              </a:rPr>
              <a:t>et al.</a:t>
            </a:r>
            <a:r>
              <a:rPr lang="en-US" altLang="x-none" sz="1200">
                <a:latin typeface="Arial" charset="0"/>
                <a:ea typeface="ＭＳ Ｐゴシック" charset="-128"/>
                <a:cs typeface="ＭＳ Ｐゴシック" charset="-128"/>
              </a:rPr>
              <a:t> (1998). </a:t>
            </a:r>
            <a:r>
              <a:rPr lang="en-US" altLang="x-none" sz="1200" i="1">
                <a:latin typeface="Arial" charset="0"/>
                <a:ea typeface="ＭＳ Ｐゴシック" charset="-128"/>
                <a:cs typeface="ＭＳ Ｐゴシック" charset="-128"/>
              </a:rPr>
              <a:t>PNAS</a:t>
            </a:r>
            <a:r>
              <a:rPr lang="en-US" altLang="x-none" sz="1200">
                <a:latin typeface="Arial" charset="0"/>
                <a:ea typeface="ＭＳ Ｐゴシック" charset="-128"/>
                <a:cs typeface="ＭＳ Ｐゴシック" charset="-128"/>
              </a:rPr>
              <a:t> </a:t>
            </a:r>
            <a:r>
              <a:rPr lang="en-US" altLang="x-none" sz="1200" b="1">
                <a:latin typeface="Arial" charset="0"/>
                <a:ea typeface="ＭＳ Ｐゴシック" charset="-128"/>
                <a:cs typeface="ＭＳ Ｐゴシック" charset="-128"/>
              </a:rPr>
              <a:t>95:</a:t>
            </a:r>
            <a:r>
              <a:rPr lang="en-US" altLang="x-none" sz="1200">
                <a:latin typeface="Arial" charset="0"/>
                <a:ea typeface="ＭＳ Ｐゴシック" charset="-128"/>
                <a:cs typeface="ＭＳ Ｐゴシック" charset="-128"/>
              </a:rPr>
              <a:t> 3140 </a:t>
            </a:r>
            <a:r>
              <a:rPr lang="en-US" altLang="x-none" sz="800">
                <a:latin typeface="Arial" charset="0"/>
                <a:ea typeface="ＭＳ Ｐゴシック" charset="-128"/>
                <a:cs typeface="ＭＳ Ｐゴシック" charset="-128"/>
              </a:rPr>
              <a:t>[</a:t>
            </a:r>
            <a:r>
              <a:rPr lang="en-US" altLang="x-none" sz="800">
                <a:latin typeface="Arial" charset="0"/>
                <a:ea typeface="ＭＳ Ｐゴシック" charset="-128"/>
                <a:cs typeface="ＭＳ Ｐゴシック" charset="-128"/>
                <a:hlinkClick r:id="rId8"/>
              </a:rPr>
              <a:t>PubMed</a:t>
            </a:r>
            <a:r>
              <a:rPr lang="en-US" altLang="x-none" sz="800">
                <a:latin typeface="Arial" charset="0"/>
                <a:ea typeface="ＭＳ Ｐゴシック" charset="-128"/>
                <a:cs typeface="ＭＳ Ｐゴシック" charset="-128"/>
              </a:rPr>
              <a:t>]</a:t>
            </a:r>
          </a:p>
          <a:p>
            <a:pPr eaLnBrk="1" hangingPunct="1"/>
            <a:r>
              <a:rPr lang="en-US" altLang="x-none" sz="800">
                <a:latin typeface="Arial" charset="0"/>
                <a:ea typeface="ＭＳ Ｐゴシック" charset="-128"/>
                <a:cs typeface="ＭＳ Ｐゴシック" charset="-128"/>
              </a:rPr>
              <a:t>also </a:t>
            </a:r>
            <a:r>
              <a:rPr lang="en-US" altLang="x-none" sz="800" b="1">
                <a:latin typeface="Arial" charset="0"/>
                <a:ea typeface="ＭＳ Ｐゴシック" charset="-128"/>
                <a:cs typeface="ＭＳ Ｐゴシック" charset="-128"/>
              </a:rPr>
              <a:t>needed for backward compatibility</a:t>
            </a:r>
          </a:p>
        </p:txBody>
      </p:sp>
      <p:sp>
        <p:nvSpPr>
          <p:cNvPr id="34833" name="TextBox 5"/>
          <p:cNvSpPr txBox="1">
            <a:spLocks noChangeArrowheads="1"/>
          </p:cNvSpPr>
          <p:nvPr/>
        </p:nvSpPr>
        <p:spPr bwMode="auto">
          <a:xfrm>
            <a:off x="6459538" y="6521450"/>
            <a:ext cx="2716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1400"/>
              <a:t>Original slide credit: Dag Harmsen</a:t>
            </a:r>
          </a:p>
        </p:txBody>
      </p:sp>
      <p:sp>
        <p:nvSpPr>
          <p:cNvPr id="25" name="Title 1"/>
          <p:cNvSpPr>
            <a:spLocks noGrp="1"/>
          </p:cNvSpPr>
          <p:nvPr>
            <p:ph type="title"/>
          </p:nvPr>
        </p:nvSpPr>
        <p:spPr>
          <a:xfrm>
            <a:off x="258900" y="24998"/>
            <a:ext cx="7886700" cy="994172"/>
          </a:xfrm>
        </p:spPr>
        <p:txBody>
          <a:bodyPr>
            <a:normAutofit fontScale="90000"/>
          </a:bodyPr>
          <a:lstStyle/>
          <a:p>
            <a:pPr eaLnBrk="1" fontAlgn="auto" hangingPunct="1">
              <a:spcAft>
                <a:spcPts val="0"/>
              </a:spcAft>
              <a:defRPr/>
            </a:pPr>
            <a:r>
              <a:rPr lang="en-US" sz="3750" dirty="0">
                <a:solidFill>
                  <a:schemeClr val="accent1">
                    <a:satMod val="150000"/>
                  </a:schemeClr>
                </a:solidFill>
              </a:rPr>
              <a:t>Hierarchical Microbial Typing Approach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err="1">
                <a:solidFill>
                  <a:schemeClr val="accent1">
                    <a:satMod val="150000"/>
                  </a:schemeClr>
                </a:solidFill>
              </a:rPr>
              <a:t>chewBBACA</a:t>
            </a:r>
            <a:r>
              <a:rPr lang="en-US" dirty="0">
                <a:solidFill>
                  <a:schemeClr val="accent1">
                    <a:satMod val="150000"/>
                  </a:schemeClr>
                </a:solidFill>
              </a:rPr>
              <a:t>: </a:t>
            </a:r>
            <a:br>
              <a:rPr lang="en-US" dirty="0">
                <a:solidFill>
                  <a:schemeClr val="accent1">
                    <a:satMod val="150000"/>
                  </a:schemeClr>
                </a:solidFill>
              </a:rPr>
            </a:br>
            <a:r>
              <a:rPr lang="en-US" dirty="0">
                <a:solidFill>
                  <a:schemeClr val="accent1">
                    <a:satMod val="150000"/>
                  </a:schemeClr>
                </a:solidFill>
              </a:rPr>
              <a:t>Blast score ratio Based Allele Calling</a:t>
            </a:r>
            <a:endParaRPr lang="en-US" sz="1600" dirty="0">
              <a:solidFill>
                <a:schemeClr val="accent1">
                  <a:satMod val="150000"/>
                </a:schemeClr>
              </a:solidFill>
            </a:endParaRPr>
          </a:p>
        </p:txBody>
      </p:sp>
      <p:pic>
        <p:nvPicPr>
          <p:cNvPr id="3993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08113"/>
            <a:ext cx="9144000"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Box 4"/>
          <p:cNvSpPr txBox="1">
            <a:spLocks noChangeArrowheads="1"/>
          </p:cNvSpPr>
          <p:nvPr/>
        </p:nvSpPr>
        <p:spPr bwMode="auto">
          <a:xfrm>
            <a:off x="3679825" y="5937250"/>
            <a:ext cx="54934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b="1" dirty="0">
                <a:solidFill>
                  <a:schemeClr val="bg1"/>
                </a:solidFill>
              </a:rPr>
              <a:t>This is Chewbacca </a:t>
            </a:r>
            <a:r>
              <a:rPr lang="is-IS" altLang="x-none" b="1" dirty="0">
                <a:solidFill>
                  <a:schemeClr val="bg1"/>
                </a:solidFill>
              </a:rPr>
              <a:t>... </a:t>
            </a:r>
            <a:r>
              <a:rPr lang="en-US" altLang="x-none" b="1" dirty="0">
                <a:solidFill>
                  <a:schemeClr val="bg1"/>
                </a:solidFill>
              </a:rPr>
              <a:t>H</a:t>
            </a:r>
            <a:r>
              <a:rPr lang="is-IS" altLang="x-none" b="1" dirty="0">
                <a:solidFill>
                  <a:schemeClr val="bg1"/>
                </a:solidFill>
              </a:rPr>
              <a:t>e is chewBBACA’s </a:t>
            </a:r>
            <a:r>
              <a:rPr lang="is-IS" altLang="x-none" b="1" dirty="0" smtClean="0">
                <a:solidFill>
                  <a:schemeClr val="bg1"/>
                </a:solidFill>
              </a:rPr>
              <a:t>cousin</a:t>
            </a:r>
          </a:p>
          <a:p>
            <a:pPr eaLnBrk="1" hangingPunct="1"/>
            <a:r>
              <a:rPr lang="is-IS" altLang="x-none" b="1" dirty="0" smtClean="0">
                <a:solidFill>
                  <a:schemeClr val="bg1"/>
                </a:solidFill>
              </a:rPr>
              <a:t>You will hear about this thoroughly tomorrow as well </a:t>
            </a:r>
            <a:endParaRPr lang="en-US" altLang="x-none" b="1"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027" y="155448"/>
            <a:ext cx="8229600" cy="1252728"/>
          </a:xfrm>
        </p:spPr>
        <p:txBody>
          <a:bodyPr>
            <a:normAutofit fontScale="90000"/>
          </a:bodyPr>
          <a:lstStyle/>
          <a:p>
            <a:pPr eaLnBrk="1" fontAlgn="auto" hangingPunct="1">
              <a:spcAft>
                <a:spcPts val="0"/>
              </a:spcAft>
              <a:defRPr/>
            </a:pPr>
            <a:r>
              <a:rPr lang="en-US" sz="4400" dirty="0">
                <a:solidFill>
                  <a:schemeClr val="accent1">
                    <a:satMod val="150000"/>
                  </a:schemeClr>
                </a:solidFill>
              </a:rPr>
              <a:t>Software for Phylogenetic trees:</a:t>
            </a:r>
            <a:br>
              <a:rPr lang="en-US" sz="4400" dirty="0">
                <a:solidFill>
                  <a:schemeClr val="accent1">
                    <a:satMod val="150000"/>
                  </a:schemeClr>
                </a:solidFill>
              </a:rPr>
            </a:br>
            <a:r>
              <a:rPr lang="en-US" sz="4400" dirty="0">
                <a:solidFill>
                  <a:schemeClr val="accent1">
                    <a:satMod val="150000"/>
                  </a:schemeClr>
                </a:solidFill>
              </a:rPr>
              <a:t> based on sequence  alignments</a:t>
            </a:r>
            <a:endParaRPr lang="en-US" sz="4800" dirty="0">
              <a:solidFill>
                <a:srgbClr val="FFFF00"/>
              </a:solidFill>
              <a:cs typeface="Arial"/>
            </a:endParaRPr>
          </a:p>
        </p:txBody>
      </p:sp>
      <p:sp>
        <p:nvSpPr>
          <p:cNvPr id="40962" name="Content Placeholder 2"/>
          <p:cNvSpPr txBox="1">
            <a:spLocks/>
          </p:cNvSpPr>
          <p:nvPr/>
        </p:nvSpPr>
        <p:spPr bwMode="auto">
          <a:xfrm>
            <a:off x="41275" y="1500188"/>
            <a:ext cx="6022975"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Clr>
                <a:schemeClr val="accent1"/>
              </a:buClr>
              <a:buSzPct val="80000"/>
              <a:buFont typeface="Wingdings 2" charset="2"/>
              <a:buChar char=""/>
              <a:defRPr sz="3200">
                <a:solidFill>
                  <a:schemeClr val="tx1"/>
                </a:solidFill>
                <a:latin typeface="Corbel" charset="0"/>
              </a:defRPr>
            </a:lvl1pPr>
            <a:lvl2pPr marL="742950" indent="-285750">
              <a:spcBef>
                <a:spcPct val="20000"/>
              </a:spcBef>
              <a:buClr>
                <a:schemeClr val="accent2"/>
              </a:buClr>
              <a:buSzPct val="90000"/>
              <a:buFont typeface="Wingdings" charset="2"/>
              <a:buChar char=""/>
              <a:defRPr sz="2800">
                <a:solidFill>
                  <a:schemeClr val="tx1"/>
                </a:solidFill>
                <a:latin typeface="Corbel" charset="0"/>
              </a:defRPr>
            </a:lvl2pPr>
            <a:lvl3pPr marL="1143000" indent="-228600">
              <a:spcBef>
                <a:spcPct val="20000"/>
              </a:spcBef>
              <a:buClr>
                <a:srgbClr val="E66C7D"/>
              </a:buClr>
              <a:buFont typeface="Arial" charset="0"/>
              <a:buChar char="▪"/>
              <a:defRPr sz="2400">
                <a:solidFill>
                  <a:schemeClr val="tx1"/>
                </a:solidFill>
                <a:latin typeface="Corbel" charset="0"/>
              </a:defRPr>
            </a:lvl3pPr>
            <a:lvl4pPr marL="1600200" indent="-228600">
              <a:spcBef>
                <a:spcPct val="20000"/>
              </a:spcBef>
              <a:buClr>
                <a:srgbClr val="6BB76D"/>
              </a:buClr>
              <a:buFont typeface="Arial" charset="0"/>
              <a:buChar char="▪"/>
              <a:defRPr sz="2000">
                <a:solidFill>
                  <a:schemeClr val="tx1"/>
                </a:solidFill>
                <a:latin typeface="Corbel" charset="0"/>
              </a:defRPr>
            </a:lvl4pPr>
            <a:lvl5pPr marL="2057400" indent="-228600">
              <a:spcBef>
                <a:spcPct val="20000"/>
              </a:spcBef>
              <a:buClr>
                <a:srgbClr val="E88651"/>
              </a:buClr>
              <a:buFont typeface="Wingdings 3" charset="2"/>
              <a:buChar char=""/>
              <a:defRPr sz="2000">
                <a:solidFill>
                  <a:schemeClr val="tx1"/>
                </a:solidFill>
                <a:latin typeface="Corbel" charset="0"/>
              </a:defRPr>
            </a:lvl5pPr>
            <a:lvl6pPr marL="2514600" indent="-228600" eaLnBrk="0" fontAlgn="base" hangingPunct="0">
              <a:spcBef>
                <a:spcPct val="20000"/>
              </a:spcBef>
              <a:spcAft>
                <a:spcPct val="0"/>
              </a:spcAft>
              <a:buClr>
                <a:srgbClr val="E88651"/>
              </a:buClr>
              <a:buFont typeface="Wingdings 3" charset="2"/>
              <a:buChar char=""/>
              <a:defRPr sz="2000">
                <a:solidFill>
                  <a:schemeClr val="tx1"/>
                </a:solidFill>
                <a:latin typeface="Corbel" charset="0"/>
              </a:defRPr>
            </a:lvl6pPr>
            <a:lvl7pPr marL="2971800" indent="-228600" eaLnBrk="0" fontAlgn="base" hangingPunct="0">
              <a:spcBef>
                <a:spcPct val="20000"/>
              </a:spcBef>
              <a:spcAft>
                <a:spcPct val="0"/>
              </a:spcAft>
              <a:buClr>
                <a:srgbClr val="E88651"/>
              </a:buClr>
              <a:buFont typeface="Wingdings 3" charset="2"/>
              <a:buChar char=""/>
              <a:defRPr sz="2000">
                <a:solidFill>
                  <a:schemeClr val="tx1"/>
                </a:solidFill>
                <a:latin typeface="Corbel" charset="0"/>
              </a:defRPr>
            </a:lvl7pPr>
            <a:lvl8pPr marL="3429000" indent="-228600" eaLnBrk="0" fontAlgn="base" hangingPunct="0">
              <a:spcBef>
                <a:spcPct val="20000"/>
              </a:spcBef>
              <a:spcAft>
                <a:spcPct val="0"/>
              </a:spcAft>
              <a:buClr>
                <a:srgbClr val="E88651"/>
              </a:buClr>
              <a:buFont typeface="Wingdings 3" charset="2"/>
              <a:buChar char=""/>
              <a:defRPr sz="2000">
                <a:solidFill>
                  <a:schemeClr val="tx1"/>
                </a:solidFill>
                <a:latin typeface="Corbel" charset="0"/>
              </a:defRPr>
            </a:lvl8pPr>
            <a:lvl9pPr marL="3886200" indent="-228600" eaLnBrk="0" fontAlgn="base" hangingPunct="0">
              <a:spcBef>
                <a:spcPct val="20000"/>
              </a:spcBef>
              <a:spcAft>
                <a:spcPct val="0"/>
              </a:spcAft>
              <a:buClr>
                <a:srgbClr val="E88651"/>
              </a:buClr>
              <a:buFont typeface="Wingdings 3" charset="2"/>
              <a:buChar char=""/>
              <a:defRPr sz="2000">
                <a:solidFill>
                  <a:schemeClr val="tx1"/>
                </a:solidFill>
                <a:latin typeface="Corbel" charset="0"/>
              </a:defRPr>
            </a:lvl9pPr>
          </a:lstStyle>
          <a:p>
            <a:pPr>
              <a:lnSpc>
                <a:spcPct val="80000"/>
              </a:lnSpc>
              <a:spcBef>
                <a:spcPct val="20000"/>
              </a:spcBef>
              <a:spcAft>
                <a:spcPts val="600"/>
              </a:spcAft>
              <a:buClr>
                <a:schemeClr val="tx2"/>
              </a:buClr>
              <a:buSzTx/>
              <a:buFont typeface="Arial" charset="0"/>
              <a:buChar char="•"/>
            </a:pPr>
            <a:r>
              <a:rPr lang="en-US" altLang="x-none" sz="2000">
                <a:ea typeface="ＭＳ Ｐゴシック" charset="-128"/>
                <a:cs typeface="Arial" charset="0"/>
              </a:rPr>
              <a:t>MEGA</a:t>
            </a:r>
            <a:r>
              <a:rPr lang="en-US" altLang="x-none" sz="1500">
                <a:ea typeface="ＭＳ Ｐゴシック" charset="-128"/>
                <a:cs typeface="Arial" charset="0"/>
              </a:rPr>
              <a:t> </a:t>
            </a:r>
          </a:p>
          <a:p>
            <a:pPr lvl="1">
              <a:lnSpc>
                <a:spcPct val="80000"/>
              </a:lnSpc>
              <a:spcAft>
                <a:spcPts val="600"/>
              </a:spcAft>
              <a:buClr>
                <a:schemeClr val="tx2"/>
              </a:buClr>
              <a:buSzTx/>
              <a:buFont typeface="Arial" charset="0"/>
              <a:buChar char="•"/>
            </a:pPr>
            <a:r>
              <a:rPr lang="en-US" altLang="x-none" sz="2000">
                <a:ea typeface="ＭＳ Ｐゴシック" charset="-128"/>
                <a:cs typeface="Arial" charset="0"/>
              </a:rPr>
              <a:t>http://www.megasoftware.net/</a:t>
            </a:r>
          </a:p>
          <a:p>
            <a:pPr>
              <a:lnSpc>
                <a:spcPct val="80000"/>
              </a:lnSpc>
              <a:spcBef>
                <a:spcPct val="20000"/>
              </a:spcBef>
              <a:spcAft>
                <a:spcPts val="600"/>
              </a:spcAft>
              <a:buClr>
                <a:schemeClr val="tx2"/>
              </a:buClr>
              <a:buSzTx/>
              <a:buFont typeface="Arial" charset="0"/>
              <a:buChar char="•"/>
            </a:pPr>
            <a:r>
              <a:rPr lang="en-US" altLang="x-none" sz="2000">
                <a:ea typeface="ＭＳ Ｐゴシック" charset="-128"/>
                <a:cs typeface="Arial" charset="0"/>
              </a:rPr>
              <a:t>Splitstree </a:t>
            </a:r>
          </a:p>
          <a:p>
            <a:pPr lvl="1">
              <a:lnSpc>
                <a:spcPct val="80000"/>
              </a:lnSpc>
              <a:spcAft>
                <a:spcPts val="600"/>
              </a:spcAft>
              <a:buClr>
                <a:schemeClr val="tx2"/>
              </a:buClr>
              <a:buSzTx/>
              <a:buFont typeface="Arial" charset="0"/>
              <a:buChar char="•"/>
            </a:pPr>
            <a:r>
              <a:rPr lang="en-US" altLang="x-none" sz="2000">
                <a:ea typeface="ＭＳ Ｐゴシック" charset="-128"/>
                <a:cs typeface="Arial" charset="0"/>
              </a:rPr>
              <a:t>http://www.splitstree.org/</a:t>
            </a:r>
          </a:p>
          <a:p>
            <a:pPr>
              <a:lnSpc>
                <a:spcPct val="80000"/>
              </a:lnSpc>
              <a:spcBef>
                <a:spcPct val="20000"/>
              </a:spcBef>
              <a:spcAft>
                <a:spcPts val="600"/>
              </a:spcAft>
              <a:buClr>
                <a:schemeClr val="tx2"/>
              </a:buClr>
              <a:buSzTx/>
              <a:buFont typeface="Arial" charset="0"/>
              <a:buChar char="•"/>
            </a:pPr>
            <a:r>
              <a:rPr lang="en-US" altLang="x-none" sz="2000">
                <a:ea typeface="ＭＳ Ｐゴシック" charset="-128"/>
                <a:cs typeface="Arial" charset="0"/>
              </a:rPr>
              <a:t>Geneious </a:t>
            </a:r>
            <a:r>
              <a:rPr lang="en-US" altLang="x-none" sz="1200">
                <a:ea typeface="ＭＳ Ｐゴシック" charset="-128"/>
                <a:cs typeface="Arial" charset="0"/>
              </a:rPr>
              <a:t>(http://www.geneious.com/)</a:t>
            </a:r>
          </a:p>
          <a:p>
            <a:pPr lvl="1">
              <a:lnSpc>
                <a:spcPct val="80000"/>
              </a:lnSpc>
              <a:spcAft>
                <a:spcPts val="600"/>
              </a:spcAft>
              <a:buClr>
                <a:schemeClr val="tx2"/>
              </a:buClr>
              <a:buSzTx/>
              <a:buFont typeface="Arial" charset="0"/>
              <a:buChar char="•"/>
            </a:pPr>
            <a:r>
              <a:rPr lang="en-US" altLang="x-none" sz="2000">
                <a:ea typeface="ＭＳ Ｐゴシック" charset="-128"/>
                <a:cs typeface="Arial" charset="0"/>
              </a:rPr>
              <a:t>www.geneious.com</a:t>
            </a:r>
          </a:p>
          <a:p>
            <a:pPr>
              <a:lnSpc>
                <a:spcPct val="80000"/>
              </a:lnSpc>
              <a:spcBef>
                <a:spcPct val="20000"/>
              </a:spcBef>
              <a:spcAft>
                <a:spcPts val="600"/>
              </a:spcAft>
              <a:buClr>
                <a:schemeClr val="tx2"/>
              </a:buClr>
              <a:buSzTx/>
              <a:buFont typeface="Arial" charset="0"/>
              <a:buChar char="•"/>
            </a:pPr>
            <a:r>
              <a:rPr lang="en-US" altLang="x-none" sz="2000">
                <a:ea typeface="ＭＳ Ｐゴシック" charset="-128"/>
                <a:cs typeface="Arial" charset="0"/>
              </a:rPr>
              <a:t>FastTree </a:t>
            </a:r>
          </a:p>
          <a:p>
            <a:pPr lvl="1">
              <a:lnSpc>
                <a:spcPct val="80000"/>
              </a:lnSpc>
              <a:spcAft>
                <a:spcPts val="600"/>
              </a:spcAft>
              <a:buClr>
                <a:schemeClr val="tx2"/>
              </a:buClr>
              <a:buSzTx/>
              <a:buFont typeface="Arial" charset="0"/>
              <a:buChar char="•"/>
            </a:pPr>
            <a:r>
              <a:rPr lang="en-US" altLang="x-none" sz="2000">
                <a:ea typeface="ＭＳ Ｐゴシック" charset="-128"/>
                <a:cs typeface="ＭＳ Ｐゴシック" charset="-128"/>
              </a:rPr>
              <a:t>http://www.microbesonline.org/fasttree </a:t>
            </a:r>
          </a:p>
          <a:p>
            <a:pPr>
              <a:lnSpc>
                <a:spcPct val="80000"/>
              </a:lnSpc>
              <a:spcBef>
                <a:spcPct val="20000"/>
              </a:spcBef>
              <a:spcAft>
                <a:spcPts val="600"/>
              </a:spcAft>
              <a:buClr>
                <a:schemeClr val="tx2"/>
              </a:buClr>
              <a:buSzTx/>
              <a:buFont typeface="Arial" charset="0"/>
              <a:buChar char="•"/>
            </a:pPr>
            <a:r>
              <a:rPr lang="en-US" altLang="x-none" sz="2000">
                <a:ea typeface="ＭＳ Ｐゴシック" charset="-128"/>
                <a:cs typeface="ＭＳ Ｐゴシック" charset="-128"/>
              </a:rPr>
              <a:t>RAxML </a:t>
            </a:r>
          </a:p>
          <a:p>
            <a:pPr lvl="1">
              <a:lnSpc>
                <a:spcPct val="80000"/>
              </a:lnSpc>
              <a:spcAft>
                <a:spcPts val="600"/>
              </a:spcAft>
              <a:buClr>
                <a:schemeClr val="tx2"/>
              </a:buClr>
              <a:buSzTx/>
              <a:buFont typeface="Arial" charset="0"/>
              <a:buChar char="•"/>
            </a:pPr>
            <a:r>
              <a:rPr lang="en-US" altLang="x-none" sz="1400">
                <a:ea typeface="ＭＳ Ｐゴシック" charset="-128"/>
                <a:cs typeface="ＭＳ Ｐゴシック" charset="-128"/>
              </a:rPr>
              <a:t>http://sco.h-its.org/exelixis/web/software/raxml/index.html</a:t>
            </a:r>
          </a:p>
          <a:p>
            <a:pPr>
              <a:lnSpc>
                <a:spcPct val="80000"/>
              </a:lnSpc>
              <a:spcBef>
                <a:spcPct val="20000"/>
              </a:spcBef>
              <a:spcAft>
                <a:spcPts val="600"/>
              </a:spcAft>
              <a:buClr>
                <a:schemeClr val="tx2"/>
              </a:buClr>
              <a:buSzTx/>
              <a:buFont typeface="Arial" charset="0"/>
              <a:buChar char="•"/>
            </a:pPr>
            <a:r>
              <a:rPr lang="en-US" altLang="x-none" sz="2000">
                <a:ea typeface="ＭＳ Ｐゴシック" charset="-128"/>
                <a:cs typeface="ＭＳ Ｐゴシック" charset="-128"/>
              </a:rPr>
              <a:t>PHYLIP</a:t>
            </a:r>
          </a:p>
          <a:p>
            <a:pPr lvl="1">
              <a:lnSpc>
                <a:spcPct val="80000"/>
              </a:lnSpc>
              <a:spcAft>
                <a:spcPts val="600"/>
              </a:spcAft>
              <a:buClr>
                <a:schemeClr val="tx2"/>
              </a:buClr>
              <a:buSzTx/>
              <a:buFont typeface="Arial" charset="0"/>
              <a:buChar char="•"/>
            </a:pPr>
            <a:r>
              <a:rPr lang="en-US" altLang="x-none" sz="1300">
                <a:ea typeface="ＭＳ Ｐゴシック" charset="-128"/>
                <a:cs typeface="ＭＳ Ｐゴシック" charset="-128"/>
              </a:rPr>
              <a:t>http://evolution.genetics.washington.edu/phylip.html</a:t>
            </a:r>
          </a:p>
          <a:p>
            <a:pPr>
              <a:lnSpc>
                <a:spcPct val="80000"/>
              </a:lnSpc>
              <a:spcBef>
                <a:spcPct val="20000"/>
              </a:spcBef>
              <a:spcAft>
                <a:spcPts val="600"/>
              </a:spcAft>
              <a:buClr>
                <a:schemeClr val="tx2"/>
              </a:buClr>
              <a:buSzTx/>
              <a:buFont typeface="Arial" charset="0"/>
              <a:buChar char="•"/>
            </a:pPr>
            <a:r>
              <a:rPr lang="en-US" altLang="x-none" sz="2000">
                <a:ea typeface="ＭＳ Ｐゴシック" charset="-128"/>
                <a:cs typeface="ＭＳ Ｐゴシック" charset="-128"/>
              </a:rPr>
              <a:t>BEAST</a:t>
            </a:r>
          </a:p>
          <a:p>
            <a:pPr lvl="1">
              <a:lnSpc>
                <a:spcPct val="80000"/>
              </a:lnSpc>
              <a:spcAft>
                <a:spcPts val="600"/>
              </a:spcAft>
              <a:buClr>
                <a:schemeClr val="tx2"/>
              </a:buClr>
              <a:buSzTx/>
              <a:buFont typeface="Arial" charset="0"/>
              <a:buChar char="•"/>
            </a:pPr>
            <a:r>
              <a:rPr lang="en-US" altLang="x-none" sz="2000">
                <a:ea typeface="ＭＳ Ｐゴシック" charset="-128"/>
                <a:cs typeface="ＭＳ Ｐゴシック" charset="-128"/>
              </a:rPr>
              <a:t>http://beast.bio.ed.ac.uk/ </a:t>
            </a:r>
          </a:p>
          <a:p>
            <a:pPr>
              <a:lnSpc>
                <a:spcPct val="80000"/>
              </a:lnSpc>
              <a:spcBef>
                <a:spcPct val="20000"/>
              </a:spcBef>
              <a:spcAft>
                <a:spcPts val="600"/>
              </a:spcAft>
              <a:buClr>
                <a:schemeClr val="tx2"/>
              </a:buClr>
              <a:buSzTx/>
              <a:buFont typeface="Arial" charset="0"/>
              <a:buChar char="•"/>
            </a:pPr>
            <a:endParaRPr lang="en-US" altLang="x-none" sz="2000">
              <a:ea typeface="ＭＳ Ｐゴシック" charset="-128"/>
              <a:cs typeface="ＭＳ Ｐゴシック" charset="-128"/>
            </a:endParaRPr>
          </a:p>
          <a:p>
            <a:pPr>
              <a:lnSpc>
                <a:spcPct val="80000"/>
              </a:lnSpc>
              <a:spcBef>
                <a:spcPct val="20000"/>
              </a:spcBef>
              <a:spcAft>
                <a:spcPts val="600"/>
              </a:spcAft>
              <a:buClr>
                <a:schemeClr val="tx2"/>
              </a:buClr>
              <a:buSzTx/>
              <a:buFont typeface="Arial" charset="0"/>
              <a:buChar char="•"/>
            </a:pPr>
            <a:endParaRPr lang="en-US" altLang="x-none" sz="2000">
              <a:ea typeface="ＭＳ Ｐゴシック" charset="-128"/>
              <a:cs typeface="ＭＳ Ｐゴシック" charset="-128"/>
            </a:endParaRPr>
          </a:p>
          <a:p>
            <a:pPr>
              <a:lnSpc>
                <a:spcPct val="80000"/>
              </a:lnSpc>
              <a:spcBef>
                <a:spcPct val="20000"/>
              </a:spcBef>
              <a:spcAft>
                <a:spcPts val="600"/>
              </a:spcAft>
              <a:buClr>
                <a:schemeClr val="tx2"/>
              </a:buClr>
              <a:buSzTx/>
              <a:buFont typeface="Arial" charset="0"/>
              <a:buNone/>
            </a:pPr>
            <a:r>
              <a:rPr lang="en-US" altLang="x-none" sz="2000">
                <a:ea typeface="ＭＳ Ｐゴシック" charset="-128"/>
                <a:cs typeface="ＭＳ Ｐゴシック" charset="-128"/>
              </a:rPr>
              <a:t>                </a:t>
            </a:r>
          </a:p>
        </p:txBody>
      </p:sp>
      <p:pic>
        <p:nvPicPr>
          <p:cNvPr id="40963" name="Picture 5" descr="SplitsTreeWindow.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73775" y="3022600"/>
            <a:ext cx="3070225"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6" descr="screen-capture-2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8250" y="1774825"/>
            <a:ext cx="2636838"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screen-capture-2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5911850"/>
            <a:ext cx="2387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8" descr="phylip.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99050" y="5842000"/>
            <a:ext cx="9652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9" descr="beas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57625" y="5930900"/>
            <a:ext cx="8763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
          <p:cNvSpPr txBox="1">
            <a:spLocks noChangeArrowheads="1"/>
          </p:cNvSpPr>
          <p:nvPr/>
        </p:nvSpPr>
        <p:spPr bwMode="auto">
          <a:xfrm>
            <a:off x="371475" y="6488113"/>
            <a:ext cx="3033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fontAlgn="auto" hangingPunct="1">
              <a:spcBef>
                <a:spcPts val="0"/>
              </a:spcBef>
              <a:spcAft>
                <a:spcPts val="0"/>
              </a:spcAft>
              <a:defRPr/>
            </a:pPr>
            <a:r>
              <a:rPr lang="en-US" altLang="en-US" sz="1800">
                <a:latin typeface="+mn-lt"/>
              </a:rPr>
              <a:t>And many many others…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Disclaimer</a:t>
            </a:r>
            <a:endParaRPr lang="en-US" dirty="0">
              <a:solidFill>
                <a:schemeClr val="accent1">
                  <a:satMod val="150000"/>
                </a:schemeClr>
              </a:solidFill>
            </a:endParaRPr>
          </a:p>
        </p:txBody>
      </p:sp>
      <p:sp>
        <p:nvSpPr>
          <p:cNvPr id="3" name="Content Placeholder 2"/>
          <p:cNvSpPr>
            <a:spLocks noGrp="1"/>
          </p:cNvSpPr>
          <p:nvPr>
            <p:ph idx="1"/>
          </p:nvPr>
        </p:nvSpPr>
        <p:spPr>
          <a:xfrm>
            <a:off x="-66675" y="1951038"/>
            <a:ext cx="8753475" cy="3470275"/>
          </a:xfrm>
        </p:spPr>
        <p:txBody>
          <a:bodyPr rtlCol="0">
            <a:normAutofit/>
          </a:bodyPr>
          <a:lstStyle/>
          <a:p>
            <a:pPr marL="438912" indent="-320040" eaLnBrk="1" fontAlgn="auto" hangingPunct="1">
              <a:spcBef>
                <a:spcPts val="0"/>
              </a:spcBef>
              <a:spcAft>
                <a:spcPts val="0"/>
              </a:spcAft>
              <a:buFont typeface="Wingdings 2"/>
              <a:buChar char=""/>
              <a:defRPr/>
            </a:pPr>
            <a:r>
              <a:rPr lang="en-US" sz="2850" dirty="0" smtClean="0"/>
              <a:t>Fast evolving field :</a:t>
            </a:r>
          </a:p>
          <a:p>
            <a:pPr marL="731012" lvl="1" indent="-320040" eaLnBrk="1" fontAlgn="auto" hangingPunct="1">
              <a:spcBef>
                <a:spcPts val="0"/>
              </a:spcBef>
              <a:spcAft>
                <a:spcPts val="0"/>
              </a:spcAft>
              <a:buFont typeface="Wingdings 2"/>
              <a:buChar char=""/>
              <a:defRPr/>
            </a:pPr>
            <a:r>
              <a:rPr lang="en-US" sz="2450" dirty="0" smtClean="0"/>
              <a:t> novel algorithms/software/analysis pipelines are published every week. This presentation will be outdated soon (most probably)</a:t>
            </a:r>
          </a:p>
          <a:p>
            <a:pPr marL="438912" indent="-320040" eaLnBrk="1" fontAlgn="auto" hangingPunct="1">
              <a:spcBef>
                <a:spcPts val="0"/>
              </a:spcBef>
              <a:spcAft>
                <a:spcPts val="0"/>
              </a:spcAft>
              <a:buFont typeface="Wingdings 2"/>
              <a:buChar char=""/>
              <a:defRPr/>
            </a:pPr>
            <a:endParaRPr lang="en-US" sz="2850" dirty="0" smtClean="0"/>
          </a:p>
          <a:p>
            <a:pPr marL="438912" indent="-320040" eaLnBrk="1" fontAlgn="auto" hangingPunct="1">
              <a:spcBef>
                <a:spcPts val="0"/>
              </a:spcBef>
              <a:spcAft>
                <a:spcPts val="0"/>
              </a:spcAft>
              <a:buFont typeface="Wingdings 2"/>
              <a:buChar char=""/>
              <a:defRPr/>
            </a:pPr>
            <a:r>
              <a:rPr lang="en-US" sz="2850" dirty="0" smtClean="0"/>
              <a:t>The choices of software that I will present will reflect my personal usage bias</a:t>
            </a:r>
          </a:p>
          <a:p>
            <a:pPr marL="438912" indent="-320040" eaLnBrk="1" fontAlgn="auto" hangingPunct="1">
              <a:spcBef>
                <a:spcPts val="0"/>
              </a:spcBef>
              <a:spcAft>
                <a:spcPts val="0"/>
              </a:spcAft>
              <a:buFont typeface="Wingdings 2"/>
              <a:buChar char=""/>
              <a:defRPr/>
            </a:pPr>
            <a:endParaRPr lang="en-US" sz="2850" dirty="0"/>
          </a:p>
          <a:p>
            <a:pPr marL="438912" indent="-320040" eaLnBrk="1" fontAlgn="auto" hangingPunct="1">
              <a:spcBef>
                <a:spcPts val="0"/>
              </a:spcBef>
              <a:spcAft>
                <a:spcPts val="0"/>
              </a:spcAft>
              <a:buFont typeface="Wingdings 2"/>
              <a:buChar char=""/>
              <a:defRPr/>
            </a:pPr>
            <a:endParaRPr lang="en-US" sz="2850" dirty="0"/>
          </a:p>
          <a:p>
            <a:pPr marL="438912" indent="-320040" eaLnBrk="1" fontAlgn="auto" hangingPunct="1">
              <a:spcBef>
                <a:spcPts val="0"/>
              </a:spcBef>
              <a:spcAft>
                <a:spcPts val="0"/>
              </a:spcAft>
              <a:buFont typeface="Wingdings 2"/>
              <a:buChar char=""/>
              <a:defRPr/>
            </a:pPr>
            <a:endParaRPr lang="en-US" sz="2850" dirty="0" smtClean="0"/>
          </a:p>
          <a:p>
            <a:pPr marL="438912" indent="-320040" eaLnBrk="1" fontAlgn="auto" hangingPunct="1">
              <a:spcBef>
                <a:spcPts val="0"/>
              </a:spcBef>
              <a:spcAft>
                <a:spcPts val="0"/>
              </a:spcAft>
              <a:buFont typeface="Wingdings 2"/>
              <a:buChar char=""/>
              <a:defRPr/>
            </a:pPr>
            <a:endParaRPr lang="en-US" sz="2850" dirty="0"/>
          </a:p>
          <a:p>
            <a:pPr marL="438912" indent="-320040" eaLnBrk="1" fontAlgn="auto" hangingPunct="1">
              <a:spcBef>
                <a:spcPts val="0"/>
              </a:spcBef>
              <a:spcAft>
                <a:spcPts val="0"/>
              </a:spcAft>
              <a:buFont typeface="Wingdings 2"/>
              <a:buChar char=""/>
              <a:defRPr/>
            </a:pPr>
            <a:endParaRPr lang="en-US" sz="285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Sequence Alignment methods</a:t>
            </a:r>
          </a:p>
        </p:txBody>
      </p:sp>
      <p:sp>
        <p:nvSpPr>
          <p:cNvPr id="6" name="TextBox 5"/>
          <p:cNvSpPr txBox="1"/>
          <p:nvPr/>
        </p:nvSpPr>
        <p:spPr>
          <a:xfrm>
            <a:off x="41275" y="1427163"/>
            <a:ext cx="9055100" cy="7694612"/>
          </a:xfrm>
          <a:prstGeom prst="rect">
            <a:avLst/>
          </a:prstGeom>
          <a:noFill/>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371600" indent="-4572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fontAlgn="auto" hangingPunct="1">
              <a:spcBef>
                <a:spcPts val="0"/>
              </a:spcBef>
              <a:spcAft>
                <a:spcPts val="0"/>
              </a:spcAft>
              <a:defRPr/>
            </a:pPr>
            <a:r>
              <a:rPr lang="en-US" altLang="en-US" sz="2600" b="1" dirty="0">
                <a:latin typeface="+mn-lt"/>
              </a:rPr>
              <a:t>Caveats:</a:t>
            </a:r>
          </a:p>
          <a:p>
            <a:pPr eaLnBrk="1" fontAlgn="auto" hangingPunct="1">
              <a:spcBef>
                <a:spcPts val="0"/>
              </a:spcBef>
              <a:spcAft>
                <a:spcPts val="0"/>
              </a:spcAft>
              <a:defRPr/>
            </a:pPr>
            <a:r>
              <a:rPr lang="en-US" altLang="en-US" sz="2600" dirty="0">
                <a:latin typeface="+mn-lt"/>
              </a:rPr>
              <a:t>	</a:t>
            </a:r>
          </a:p>
          <a:p>
            <a:pPr lvl="2" eaLnBrk="1" fontAlgn="auto" hangingPunct="1">
              <a:spcBef>
                <a:spcPts val="0"/>
              </a:spcBef>
              <a:spcAft>
                <a:spcPts val="0"/>
              </a:spcAft>
              <a:buFont typeface="Arial" charset="0"/>
              <a:buChar char="•"/>
              <a:defRPr/>
            </a:pPr>
            <a:r>
              <a:rPr lang="en-US" altLang="en-US" sz="2600" dirty="0">
                <a:latin typeface="+mn-lt"/>
              </a:rPr>
              <a:t>Computationally intensive: some methods can’t be applied to hundreds to thousands of </a:t>
            </a:r>
            <a:r>
              <a:rPr lang="en-US" altLang="en-US" sz="2600" dirty="0" smtClean="0">
                <a:latin typeface="+mn-lt"/>
              </a:rPr>
              <a:t>strains or require High Performance computers</a:t>
            </a:r>
            <a:endParaRPr lang="en-US" altLang="en-US" sz="2600" dirty="0">
              <a:latin typeface="+mn-lt"/>
            </a:endParaRPr>
          </a:p>
          <a:p>
            <a:pPr lvl="2" eaLnBrk="1" fontAlgn="auto" hangingPunct="1">
              <a:spcBef>
                <a:spcPts val="0"/>
              </a:spcBef>
              <a:spcAft>
                <a:spcPts val="0"/>
              </a:spcAft>
              <a:buFont typeface="Arial" charset="0"/>
              <a:buChar char="•"/>
              <a:defRPr/>
            </a:pPr>
            <a:endParaRPr lang="en-US" altLang="en-US" sz="2600" dirty="0">
              <a:latin typeface="+mn-lt"/>
            </a:endParaRPr>
          </a:p>
          <a:p>
            <a:pPr lvl="2" eaLnBrk="1" fontAlgn="auto" hangingPunct="1">
              <a:spcBef>
                <a:spcPts val="0"/>
              </a:spcBef>
              <a:spcAft>
                <a:spcPts val="0"/>
              </a:spcAft>
              <a:buFont typeface="Arial" charset="0"/>
              <a:buChar char="•"/>
              <a:defRPr/>
            </a:pPr>
            <a:r>
              <a:rPr lang="en-US" altLang="en-US" sz="2600" dirty="0">
                <a:latin typeface="+mn-lt"/>
              </a:rPr>
              <a:t>Require specialized method and software knowledge for parameter definition</a:t>
            </a:r>
          </a:p>
          <a:p>
            <a:pPr lvl="2" eaLnBrk="1" fontAlgn="auto" hangingPunct="1">
              <a:spcBef>
                <a:spcPts val="0"/>
              </a:spcBef>
              <a:spcAft>
                <a:spcPts val="0"/>
              </a:spcAft>
              <a:buFont typeface="Arial" charset="0"/>
              <a:buChar char="•"/>
              <a:defRPr/>
            </a:pPr>
            <a:endParaRPr lang="en-US" altLang="en-US" sz="2600" dirty="0">
              <a:latin typeface="+mn-lt"/>
            </a:endParaRPr>
          </a:p>
          <a:p>
            <a:pPr lvl="2" eaLnBrk="1" fontAlgn="auto" hangingPunct="1">
              <a:spcBef>
                <a:spcPts val="0"/>
              </a:spcBef>
              <a:spcAft>
                <a:spcPts val="0"/>
              </a:spcAft>
              <a:buFont typeface="Arial" charset="0"/>
              <a:buChar char="•"/>
              <a:defRPr/>
            </a:pPr>
            <a:r>
              <a:rPr lang="en-US" altLang="en-US" sz="2600" dirty="0">
                <a:latin typeface="+mn-lt"/>
              </a:rPr>
              <a:t>Some </a:t>
            </a:r>
            <a:r>
              <a:rPr lang="en-US" altLang="en-US" sz="2600" dirty="0" smtClean="0">
                <a:latin typeface="+mn-lt"/>
              </a:rPr>
              <a:t>genetic phenomena </a:t>
            </a:r>
            <a:r>
              <a:rPr lang="en-US" altLang="en-US" sz="2600" dirty="0">
                <a:latin typeface="+mn-lt"/>
              </a:rPr>
              <a:t>violate the assumptions </a:t>
            </a:r>
            <a:r>
              <a:rPr lang="en-US" altLang="en-US" sz="2600" dirty="0" smtClean="0">
                <a:latin typeface="+mn-lt"/>
              </a:rPr>
              <a:t>(</a:t>
            </a:r>
            <a:r>
              <a:rPr lang="en-US" altLang="en-US" sz="2600" dirty="0" err="1" smtClean="0">
                <a:latin typeface="+mn-lt"/>
              </a:rPr>
              <a:t>homoplasy</a:t>
            </a:r>
            <a:r>
              <a:rPr lang="en-US" altLang="en-US" sz="2600" dirty="0" smtClean="0">
                <a:latin typeface="+mn-lt"/>
              </a:rPr>
              <a:t>: recombination</a:t>
            </a:r>
            <a:r>
              <a:rPr lang="en-US" altLang="en-US" sz="2600" dirty="0">
                <a:latin typeface="+mn-lt"/>
              </a:rPr>
              <a:t>, convergent evolution</a:t>
            </a:r>
            <a:r>
              <a:rPr lang="en-US" altLang="en-US" sz="2600" dirty="0" smtClean="0">
                <a:latin typeface="+mn-lt"/>
              </a:rPr>
              <a:t>,</a:t>
            </a:r>
            <a:r>
              <a:rPr lang="is-IS" altLang="en-US" sz="2600" dirty="0" smtClean="0">
                <a:latin typeface="+mn-lt"/>
              </a:rPr>
              <a:t>…</a:t>
            </a:r>
            <a:r>
              <a:rPr lang="en-US" altLang="en-US" sz="2600" dirty="0" smtClean="0">
                <a:latin typeface="+mn-lt"/>
              </a:rPr>
              <a:t>): need to identify and remove recombination regions (software options : </a:t>
            </a:r>
            <a:r>
              <a:rPr lang="en-US" altLang="en-US" sz="2600" dirty="0" err="1" smtClean="0">
                <a:latin typeface="+mn-lt"/>
              </a:rPr>
              <a:t>Gubbins</a:t>
            </a:r>
            <a:r>
              <a:rPr lang="en-US" altLang="en-US" sz="2600" dirty="0" smtClean="0">
                <a:latin typeface="+mn-lt"/>
              </a:rPr>
              <a:t> / </a:t>
            </a:r>
            <a:r>
              <a:rPr lang="en-US" altLang="en-US" sz="2600" dirty="0" err="1" smtClean="0">
                <a:latin typeface="+mn-lt"/>
              </a:rPr>
              <a:t>BratNextGen</a:t>
            </a:r>
            <a:r>
              <a:rPr lang="en-US" altLang="en-US" sz="2600" dirty="0" smtClean="0">
                <a:latin typeface="+mn-lt"/>
              </a:rPr>
              <a:t> )</a:t>
            </a:r>
            <a:endParaRPr lang="en-US" altLang="en-US" sz="2600" dirty="0">
              <a:latin typeface="+mn-lt"/>
            </a:endParaRPr>
          </a:p>
          <a:p>
            <a:pPr lvl="2" eaLnBrk="1" fontAlgn="auto" hangingPunct="1">
              <a:spcBef>
                <a:spcPts val="0"/>
              </a:spcBef>
              <a:spcAft>
                <a:spcPts val="0"/>
              </a:spcAft>
              <a:buFont typeface="Arial" charset="0"/>
              <a:buChar char="•"/>
              <a:defRPr/>
            </a:pPr>
            <a:endParaRPr lang="en-US" altLang="en-US" sz="2600" dirty="0">
              <a:latin typeface="+mn-lt"/>
            </a:endParaRPr>
          </a:p>
          <a:p>
            <a:pPr lvl="2" eaLnBrk="1" fontAlgn="auto" hangingPunct="1">
              <a:spcBef>
                <a:spcPts val="0"/>
              </a:spcBef>
              <a:spcAft>
                <a:spcPts val="0"/>
              </a:spcAft>
              <a:buFont typeface="Arial" charset="0"/>
              <a:buChar char="•"/>
              <a:defRPr/>
            </a:pPr>
            <a:endParaRPr lang="en-US" altLang="en-US" sz="2600" dirty="0">
              <a:latin typeface="+mn-lt"/>
            </a:endParaRPr>
          </a:p>
          <a:p>
            <a:pPr lvl="2" eaLnBrk="1" fontAlgn="auto" hangingPunct="1">
              <a:spcBef>
                <a:spcPts val="0"/>
              </a:spcBef>
              <a:spcAft>
                <a:spcPts val="0"/>
              </a:spcAft>
              <a:buFont typeface="Arial" charset="0"/>
              <a:buChar char="•"/>
              <a:defRPr/>
            </a:pPr>
            <a:endParaRPr lang="en-US" altLang="en-US" sz="2600" dirty="0">
              <a:latin typeface="+mn-lt"/>
            </a:endParaRPr>
          </a:p>
          <a:p>
            <a:pPr lvl="2" eaLnBrk="1" fontAlgn="auto" hangingPunct="1">
              <a:spcBef>
                <a:spcPts val="0"/>
              </a:spcBef>
              <a:spcAft>
                <a:spcPts val="0"/>
              </a:spcAft>
              <a:buFont typeface="Arial" charset="0"/>
              <a:buChar char="•"/>
              <a:defRPr/>
            </a:pPr>
            <a:endParaRPr lang="en-US" altLang="en-US" sz="2600" dirty="0">
              <a:latin typeface="+mn-lt"/>
            </a:endParaRPr>
          </a:p>
          <a:p>
            <a:pPr eaLnBrk="1" fontAlgn="auto" hangingPunct="1">
              <a:spcBef>
                <a:spcPts val="0"/>
              </a:spcBef>
              <a:spcAft>
                <a:spcPts val="0"/>
              </a:spcAft>
              <a:buFont typeface="Arial" charset="0"/>
              <a:buChar char="•"/>
              <a:defRPr/>
            </a:pPr>
            <a:endParaRPr lang="en-US" altLang="en-US" sz="2600" dirty="0">
              <a:latin typeface="+mn-lt"/>
            </a:endParaRPr>
          </a:p>
          <a:p>
            <a:pPr eaLnBrk="1" fontAlgn="auto" hangingPunct="1">
              <a:spcBef>
                <a:spcPts val="0"/>
              </a:spcBef>
              <a:spcAft>
                <a:spcPts val="0"/>
              </a:spcAft>
              <a:defRPr/>
            </a:pPr>
            <a:endParaRPr lang="en-US" altLang="en-US" sz="2600" dirty="0">
              <a:latin typeface="+mn-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Profiles</a:t>
            </a:r>
            <a:endParaRPr lang="en-US" dirty="0">
              <a:solidFill>
                <a:schemeClr val="accent1">
                  <a:satMod val="150000"/>
                </a:schemeClr>
              </a:solidFill>
            </a:endParaRPr>
          </a:p>
        </p:txBody>
      </p:sp>
      <p:sp>
        <p:nvSpPr>
          <p:cNvPr id="43010" name="Rectangle 2"/>
          <p:cNvSpPr>
            <a:spLocks noChangeArrowheads="1"/>
          </p:cNvSpPr>
          <p:nvPr/>
        </p:nvSpPr>
        <p:spPr bwMode="auto">
          <a:xfrm>
            <a:off x="1012825" y="1770063"/>
            <a:ext cx="7673975"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1400" b="1">
                <a:solidFill>
                  <a:srgbClr val="000000"/>
                </a:solidFill>
                <a:latin typeface="Trebuchet MS" charset="0"/>
                <a:ea typeface="Arial" charset="0"/>
                <a:cs typeface="Arial" charset="0"/>
              </a:rPr>
              <a:t>MLST</a:t>
            </a:r>
            <a:r>
              <a:rPr lang="en-US" altLang="x-none" sz="1400">
                <a:solidFill>
                  <a:srgbClr val="000000"/>
                </a:solidFill>
                <a:latin typeface="Trebuchet MS" charset="0"/>
                <a:ea typeface="Arial" charset="0"/>
                <a:cs typeface="Arial" charset="0"/>
              </a:rPr>
              <a:t> 12 - 9 - 11 - 7 - 11 - 20 – 3 </a:t>
            </a:r>
          </a:p>
          <a:p>
            <a:pPr eaLnBrk="1" hangingPunct="1"/>
            <a:endParaRPr lang="en-US" altLang="x-none" sz="1400" b="1">
              <a:solidFill>
                <a:srgbClr val="000000"/>
              </a:solidFill>
              <a:latin typeface="Trebuchet MS" charset="0"/>
              <a:ea typeface="Arial" charset="0"/>
              <a:cs typeface="Arial" charset="0"/>
            </a:endParaRPr>
          </a:p>
          <a:p>
            <a:pPr eaLnBrk="1" hangingPunct="1"/>
            <a:r>
              <a:rPr lang="en-US" altLang="x-none" sz="1400" b="1">
                <a:solidFill>
                  <a:srgbClr val="000000"/>
                </a:solidFill>
                <a:latin typeface="Trebuchet MS" charset="0"/>
                <a:ea typeface="Arial" charset="0"/>
                <a:cs typeface="Arial" charset="0"/>
              </a:rPr>
              <a:t>wg/cgMLST   </a:t>
            </a:r>
            <a:r>
              <a:rPr lang="mr-IN" altLang="x-none" sz="1400" b="1">
                <a:solidFill>
                  <a:srgbClr val="000000"/>
                </a:solidFill>
                <a:latin typeface="Trebuchet MS" charset="0"/>
                <a:ea typeface="Arial" charset="0"/>
                <a:cs typeface="Arial" charset="0"/>
              </a:rPr>
              <a:t>…</a:t>
            </a:r>
            <a:r>
              <a:rPr lang="pt-PT" altLang="x-none" sz="1400" b="1">
                <a:solidFill>
                  <a:srgbClr val="000000"/>
                </a:solidFill>
                <a:latin typeface="Trebuchet MS" charset="0"/>
                <a:ea typeface="Arial" charset="0"/>
                <a:cs typeface="Arial" charset="0"/>
              </a:rPr>
              <a:t>.much more locus than MLST (hundreds to thousands)</a:t>
            </a:r>
            <a:endParaRPr lang="en-US" altLang="x-none" sz="1400" b="1">
              <a:solidFill>
                <a:srgbClr val="000000"/>
              </a:solidFill>
              <a:latin typeface="Trebuchet MS" charset="0"/>
              <a:ea typeface="Arial" charset="0"/>
              <a:cs typeface="Arial" charset="0"/>
            </a:endParaRPr>
          </a:p>
          <a:p>
            <a:pPr eaLnBrk="1" hangingPunct="1"/>
            <a:endParaRPr lang="en-US" altLang="x-none" sz="1400">
              <a:solidFill>
                <a:srgbClr val="000000"/>
              </a:solidFill>
              <a:latin typeface="Trebuchet MS" charset="0"/>
              <a:ea typeface="Arial" charset="0"/>
              <a:cs typeface="Arial" charset="0"/>
            </a:endParaRPr>
          </a:p>
          <a:p>
            <a:pPr eaLnBrk="1" hangingPunct="1"/>
            <a:r>
              <a:rPr lang="en-US" altLang="x-none" sz="1400" b="1">
                <a:solidFill>
                  <a:srgbClr val="000000"/>
                </a:solidFill>
                <a:latin typeface="Trebuchet MS" charset="0"/>
                <a:ea typeface="Arial" charset="0"/>
                <a:cs typeface="Arial" charset="0"/>
              </a:rPr>
              <a:t>SNP (Fasta format)</a:t>
            </a:r>
          </a:p>
          <a:p>
            <a:pPr eaLnBrk="1" hangingPunct="1"/>
            <a:r>
              <a:rPr lang="en-US" altLang="x-none" sz="1400">
                <a:solidFill>
                  <a:srgbClr val="000000"/>
                </a:solidFill>
                <a:latin typeface="Trebuchet MS" charset="0"/>
                <a:ea typeface="Arial" charset="0"/>
                <a:cs typeface="Arial" charset="0"/>
              </a:rPr>
              <a:t>&gt;1</a:t>
            </a:r>
          </a:p>
          <a:p>
            <a:pPr eaLnBrk="1" hangingPunct="1"/>
            <a:r>
              <a:rPr lang="en-US" altLang="x-none" sz="1400">
                <a:solidFill>
                  <a:srgbClr val="000000"/>
                </a:solidFill>
                <a:latin typeface="Trebuchet MS" charset="0"/>
                <a:ea typeface="Arial" charset="0"/>
                <a:cs typeface="Arial" charset="0"/>
              </a:rPr>
              <a:t>TAGGATCCCATTGTCTATTTGGACGAGTGACTTTATTTCAGTTTATTATCTCTGTGCTCAGCTGTCTTCTGAGTATCGATTGTTTCGAGAACTGAGTAAGTGCCAAGCTGCTCATCCTTACCAAAATGCCCTTCACACGGGTGATGACTGGCTGAGTTGACAATAGTTGCGGATGCAGATATGACTCTGGGGATCTGTATTACCTAATACCCCGTGAAACTTTCCATTGTGGTCTTTTTCAACAAGGTTTTCTGGACGATTACTTTATTTGGAAATTACCCTTCTTGGAAGTGTTGTTCGGCCTGTTCCAGAACGCTAAGTGACTAAATATCCACCCTGTGACTTCTACTGATGTCAAGT</a:t>
            </a:r>
          </a:p>
          <a:p>
            <a:pPr eaLnBrk="1" hangingPunct="1"/>
            <a:r>
              <a:rPr lang="en-US" altLang="x-none" sz="1400">
                <a:solidFill>
                  <a:srgbClr val="000000"/>
                </a:solidFill>
                <a:latin typeface="Trebuchet MS" charset="0"/>
                <a:ea typeface="Arial" charset="0"/>
                <a:cs typeface="Arial" charset="0"/>
              </a:rPr>
              <a:t>&gt;2</a:t>
            </a:r>
          </a:p>
          <a:p>
            <a:pPr eaLnBrk="1" hangingPunct="1"/>
            <a:r>
              <a:rPr lang="en-US" altLang="x-none" sz="1400">
                <a:solidFill>
                  <a:srgbClr val="000000"/>
                </a:solidFill>
                <a:latin typeface="Trebuchet MS" charset="0"/>
                <a:ea typeface="Arial" charset="0"/>
                <a:cs typeface="Arial" charset="0"/>
              </a:rPr>
              <a:t>TAGGATCCCATTGTCTATTTGGACGAGTGACTTTATTTCAGTTTTTTATCTCTGTGTTCAGCTGTTTTCCGAGTATCGATTGTTTCGAGAACTGAGTAACGCCCCGGCTGTTCATCCTTACCCCAATGCCCTTCACACGGGTGATGATTGGCTGAATTAACAATAGTTGCGGATGCAGATGTGACTCTGGGGATCTGTATGACCTAATACCCCGTGAAACTCTCCATTGTGGTCTTTTTCAACAAGGTTTTCTGGACGATTACTTTATTTGGAAATTACCCTTCTTGGAAGTGTTGTTCGGCCTGTTCCAGAACGCCACGTGACTAAATATCCACCCTGTGACTTCTACTGATGTCAAGT</a:t>
            </a:r>
          </a:p>
          <a:p>
            <a:pPr eaLnBrk="1" hangingPunct="1"/>
            <a:endParaRPr lang="en-US" altLang="x-none" sz="1400">
              <a:solidFill>
                <a:srgbClr val="000000"/>
              </a:solidFill>
              <a:latin typeface="Trebuchet MS" charset="0"/>
              <a:ea typeface="Arial" charset="0"/>
              <a:cs typeface="Arial" charset="0"/>
            </a:endParaRPr>
          </a:p>
          <a:p>
            <a:pPr eaLnBrk="1" hangingPunct="1"/>
            <a:r>
              <a:rPr lang="en-US" altLang="x-none" sz="1400" b="1">
                <a:solidFill>
                  <a:srgbClr val="000000"/>
                </a:solidFill>
                <a:latin typeface="Trebuchet MS" charset="0"/>
                <a:ea typeface="Arial" charset="0"/>
                <a:cs typeface="Arial" charset="0"/>
              </a:rPr>
              <a:t>Gene Presence /Absence </a:t>
            </a:r>
            <a:endParaRPr lang="en-US" altLang="x-none" sz="1400">
              <a:solidFill>
                <a:srgbClr val="000000"/>
              </a:solidFill>
              <a:latin typeface="Trebuchet MS" charset="0"/>
              <a:ea typeface="Arial" charset="0"/>
              <a:cs typeface="Arial" charset="0"/>
            </a:endParaRPr>
          </a:p>
          <a:p>
            <a:pPr eaLnBrk="1" hangingPunct="1"/>
            <a:r>
              <a:rPr lang="en-US" altLang="x-none" sz="1400">
                <a:solidFill>
                  <a:srgbClr val="000000"/>
                </a:solidFill>
                <a:latin typeface="Trebuchet MS" charset="0"/>
                <a:ea typeface="Arial" charset="0"/>
                <a:cs typeface="Arial" charset="0"/>
              </a:rPr>
              <a:t>1 100010101010101010101010111101010101</a:t>
            </a:r>
          </a:p>
          <a:p>
            <a:pPr eaLnBrk="1" hangingPunct="1"/>
            <a:r>
              <a:rPr lang="en-US" altLang="x-none" sz="1400"/>
              <a:t>2 </a:t>
            </a:r>
            <a:r>
              <a:rPr lang="en-US" altLang="x-none" sz="1400">
                <a:solidFill>
                  <a:srgbClr val="000000"/>
                </a:solidFill>
                <a:latin typeface="Trebuchet MS" charset="0"/>
                <a:ea typeface="Arial" charset="0"/>
                <a:cs typeface="Arial" charset="0"/>
              </a:rPr>
              <a:t>100010101010111110101010100101010101</a:t>
            </a:r>
          </a:p>
          <a:p>
            <a:pPr eaLnBrk="1" hangingPunct="1"/>
            <a:endParaRPr lang="en-US" altLang="x-none" sz="1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err="1" smtClean="0">
                <a:solidFill>
                  <a:schemeClr val="accent1">
                    <a:satMod val="150000"/>
                  </a:schemeClr>
                </a:solidFill>
              </a:rPr>
              <a:t>PHYLOViZ</a:t>
            </a:r>
            <a:r>
              <a:rPr lang="en-US" dirty="0" smtClean="0">
                <a:solidFill>
                  <a:schemeClr val="accent1">
                    <a:satMod val="150000"/>
                  </a:schemeClr>
                </a:solidFill>
              </a:rPr>
              <a:t>: from profiles to trees</a:t>
            </a:r>
            <a:endParaRPr lang="en-US" dirty="0">
              <a:solidFill>
                <a:schemeClr val="accent1">
                  <a:satMod val="150000"/>
                </a:schemeClr>
              </a:solidFill>
            </a:endParaRPr>
          </a:p>
        </p:txBody>
      </p:sp>
      <p:pic>
        <p:nvPicPr>
          <p:cNvPr id="440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01838"/>
            <a:ext cx="7861300" cy="399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4"/>
          <p:cNvSpPr txBox="1">
            <a:spLocks noChangeArrowheads="1"/>
          </p:cNvSpPr>
          <p:nvPr/>
        </p:nvSpPr>
        <p:spPr bwMode="auto">
          <a:xfrm>
            <a:off x="551050" y="5903931"/>
            <a:ext cx="42767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3000" b="1"/>
              <a:t>http://</a:t>
            </a:r>
            <a:r>
              <a:rPr lang="en-US" altLang="x-none" sz="3000" b="1" dirty="0" err="1"/>
              <a:t>www.phyloviz.net</a:t>
            </a:r>
            <a:endParaRPr lang="en-US" altLang="x-none" sz="3000" b="1" dirty="0"/>
          </a:p>
        </p:txBody>
      </p:sp>
      <p:sp>
        <p:nvSpPr>
          <p:cNvPr id="3" name="TextBox 2"/>
          <p:cNvSpPr txBox="1"/>
          <p:nvPr/>
        </p:nvSpPr>
        <p:spPr>
          <a:xfrm>
            <a:off x="5201639" y="6180950"/>
            <a:ext cx="3895875" cy="646331"/>
          </a:xfrm>
          <a:prstGeom prst="rect">
            <a:avLst/>
          </a:prstGeom>
          <a:noFill/>
        </p:spPr>
        <p:txBody>
          <a:bodyPr wrap="none" rtlCol="0">
            <a:spAutoFit/>
          </a:bodyPr>
          <a:lstStyle/>
          <a:p>
            <a:r>
              <a:rPr lang="en-US" dirty="0" smtClean="0"/>
              <a:t>Guess what</a:t>
            </a:r>
            <a:r>
              <a:rPr lang="mr-IN" dirty="0" smtClean="0"/>
              <a:t>…</a:t>
            </a:r>
            <a:r>
              <a:rPr lang="pt-PT" dirty="0" smtClean="0"/>
              <a:t> </a:t>
            </a:r>
            <a:r>
              <a:rPr lang="pt-PT" dirty="0" err="1" smtClean="0"/>
              <a:t>Wednesday</a:t>
            </a:r>
            <a:r>
              <a:rPr lang="pt-PT" dirty="0" smtClean="0"/>
              <a:t> </a:t>
            </a:r>
            <a:r>
              <a:rPr lang="pt-PT" dirty="0" err="1" smtClean="0"/>
              <a:t>you</a:t>
            </a:r>
            <a:r>
              <a:rPr lang="pt-PT" dirty="0" smtClean="0"/>
              <a:t> </a:t>
            </a:r>
            <a:r>
              <a:rPr lang="pt-PT" dirty="0" err="1" smtClean="0"/>
              <a:t>will</a:t>
            </a:r>
            <a:r>
              <a:rPr lang="pt-PT" dirty="0" smtClean="0"/>
              <a:t> </a:t>
            </a:r>
            <a:r>
              <a:rPr lang="pt-PT" dirty="0" err="1" smtClean="0"/>
              <a:t>have</a:t>
            </a:r>
            <a:endParaRPr lang="pt-PT" dirty="0" smtClean="0"/>
          </a:p>
          <a:p>
            <a:r>
              <a:rPr lang="pt-PT" dirty="0" err="1" smtClean="0"/>
              <a:t>Lectures</a:t>
            </a:r>
            <a:r>
              <a:rPr lang="pt-PT" dirty="0" smtClean="0"/>
              <a:t> </a:t>
            </a:r>
            <a:r>
              <a:rPr lang="pt-PT" dirty="0" err="1" smtClean="0"/>
              <a:t>on</a:t>
            </a:r>
            <a:r>
              <a:rPr lang="pt-PT" dirty="0" smtClean="0"/>
              <a:t> </a:t>
            </a:r>
            <a:r>
              <a:rPr lang="pt-PT" dirty="0" err="1" smtClean="0"/>
              <a:t>PHYLOViZ</a:t>
            </a:r>
            <a:r>
              <a:rPr lang="pt-PT" dirty="0" smtClean="0"/>
              <a:t> </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smtClean="0">
                <a:solidFill>
                  <a:schemeClr val="accent1">
                    <a:satMod val="150000"/>
                  </a:schemeClr>
                </a:solidFill>
              </a:rPr>
              <a:t>PHYLOViZ</a:t>
            </a:r>
            <a:r>
              <a:rPr lang="en-US" dirty="0" smtClean="0">
                <a:solidFill>
                  <a:schemeClr val="accent1">
                    <a:satMod val="150000"/>
                  </a:schemeClr>
                </a:solidFill>
              </a:rPr>
              <a:t> Online</a:t>
            </a:r>
            <a:endParaRPr lang="en-US" dirty="0">
              <a:solidFill>
                <a:schemeClr val="accent1">
                  <a:satMod val="150000"/>
                </a:schemeClr>
              </a:solidFill>
            </a:endParaRPr>
          </a:p>
        </p:txBody>
      </p:sp>
      <p:sp>
        <p:nvSpPr>
          <p:cNvPr id="3" name="Content Placeholder 2"/>
          <p:cNvSpPr>
            <a:spLocks noGrp="1"/>
          </p:cNvSpPr>
          <p:nvPr>
            <p:ph idx="1"/>
          </p:nvPr>
        </p:nvSpPr>
        <p:spPr>
          <a:xfrm>
            <a:off x="122238" y="1538288"/>
            <a:ext cx="8564562" cy="3811587"/>
          </a:xfrm>
        </p:spPr>
        <p:txBody>
          <a:bodyPr rtlCol="0">
            <a:normAutofit fontScale="62500" lnSpcReduction="20000"/>
          </a:bodyPr>
          <a:lstStyle/>
          <a:p>
            <a:pPr marL="438912" indent="-320040" eaLnBrk="1" fontAlgn="auto" hangingPunct="1">
              <a:spcBef>
                <a:spcPts val="0"/>
              </a:spcBef>
              <a:spcAft>
                <a:spcPts val="0"/>
              </a:spcAft>
              <a:buFont typeface="Wingdings 2"/>
              <a:buChar char=""/>
              <a:defRPr/>
            </a:pPr>
            <a:r>
              <a:rPr lang="en-US" dirty="0" smtClean="0"/>
              <a:t>Available at </a:t>
            </a:r>
            <a:r>
              <a:rPr lang="en-US" dirty="0" smtClean="0">
                <a:hlinkClick r:id="rId2"/>
              </a:rPr>
              <a:t>http://online.phyloviz.net</a:t>
            </a:r>
            <a:endParaRPr lang="en-US" dirty="0" smtClean="0"/>
          </a:p>
          <a:p>
            <a:pPr marL="438912" indent="-320040" eaLnBrk="1" fontAlgn="auto" hangingPunct="1">
              <a:spcBef>
                <a:spcPts val="0"/>
              </a:spcBef>
              <a:spcAft>
                <a:spcPts val="0"/>
              </a:spcAft>
              <a:buFont typeface="Wingdings 2"/>
              <a:buChar char=""/>
              <a:defRPr/>
            </a:pPr>
            <a:endParaRPr lang="en-US" dirty="0" smtClean="0"/>
          </a:p>
          <a:p>
            <a:pPr marL="438912" indent="-320040" eaLnBrk="1" fontAlgn="auto" hangingPunct="1">
              <a:spcBef>
                <a:spcPts val="0"/>
              </a:spcBef>
              <a:spcAft>
                <a:spcPts val="0"/>
              </a:spcAft>
              <a:buFont typeface="Wingdings 2"/>
              <a:buChar char=""/>
              <a:defRPr/>
            </a:pPr>
            <a:r>
              <a:rPr lang="en-US" dirty="0" smtClean="0"/>
              <a:t>Web based version of </a:t>
            </a:r>
            <a:r>
              <a:rPr lang="en-US" dirty="0" err="1" smtClean="0"/>
              <a:t>PHYLOViZ</a:t>
            </a:r>
            <a:endParaRPr lang="en-US" dirty="0" smtClean="0"/>
          </a:p>
          <a:p>
            <a:pPr marL="438912" indent="-320040" eaLnBrk="1" fontAlgn="auto" hangingPunct="1">
              <a:spcBef>
                <a:spcPts val="0"/>
              </a:spcBef>
              <a:spcAft>
                <a:spcPts val="0"/>
              </a:spcAft>
              <a:buFont typeface="Wingdings 2"/>
              <a:buChar char=""/>
              <a:defRPr/>
            </a:pPr>
            <a:endParaRPr lang="en-US" dirty="0" smtClean="0"/>
          </a:p>
          <a:p>
            <a:pPr marL="438912" indent="-320040" eaLnBrk="1" fontAlgn="auto" hangingPunct="1">
              <a:spcBef>
                <a:spcPts val="0"/>
              </a:spcBef>
              <a:spcAft>
                <a:spcPts val="0"/>
              </a:spcAft>
              <a:buFont typeface="Wingdings 2"/>
              <a:buChar char=""/>
              <a:defRPr/>
            </a:pPr>
            <a:r>
              <a:rPr lang="en-US" dirty="0" smtClean="0"/>
              <a:t>Allows users to create their own datasets, save them and share </a:t>
            </a:r>
            <a:r>
              <a:rPr lang="en-US" dirty="0"/>
              <a:t>their </a:t>
            </a:r>
            <a:r>
              <a:rPr lang="en-US" dirty="0" smtClean="0"/>
              <a:t>data (privately or publicly)</a:t>
            </a:r>
          </a:p>
          <a:p>
            <a:pPr marL="438912" indent="-320040" eaLnBrk="1" fontAlgn="auto" hangingPunct="1">
              <a:spcBef>
                <a:spcPts val="0"/>
              </a:spcBef>
              <a:spcAft>
                <a:spcPts val="0"/>
              </a:spcAft>
              <a:buFont typeface="Wingdings 2"/>
              <a:buChar char=""/>
              <a:defRPr/>
            </a:pPr>
            <a:endParaRPr lang="en-US" dirty="0" smtClean="0"/>
          </a:p>
          <a:p>
            <a:pPr marL="438912" indent="-320040" eaLnBrk="1" fontAlgn="auto" hangingPunct="1">
              <a:spcBef>
                <a:spcPts val="0"/>
              </a:spcBef>
              <a:spcAft>
                <a:spcPts val="0"/>
              </a:spcAft>
              <a:buFont typeface="Wingdings 2"/>
              <a:buChar char=""/>
              <a:defRPr/>
            </a:pPr>
            <a:r>
              <a:rPr lang="en-US" dirty="0" smtClean="0"/>
              <a:t>REST API available</a:t>
            </a:r>
          </a:p>
          <a:p>
            <a:pPr marL="438912" indent="-320040" eaLnBrk="1" fontAlgn="auto" hangingPunct="1">
              <a:spcBef>
                <a:spcPts val="0"/>
              </a:spcBef>
              <a:spcAft>
                <a:spcPts val="0"/>
              </a:spcAft>
              <a:buFont typeface="Wingdings 2"/>
              <a:buChar char=""/>
              <a:defRPr/>
            </a:pPr>
            <a:endParaRPr lang="en-US" dirty="0" smtClean="0"/>
          </a:p>
          <a:p>
            <a:pPr marL="438912" indent="-320040" eaLnBrk="1" fontAlgn="auto" hangingPunct="1">
              <a:spcBef>
                <a:spcPts val="0"/>
              </a:spcBef>
              <a:spcAft>
                <a:spcPts val="0"/>
              </a:spcAft>
              <a:buFont typeface="Wingdings 2"/>
              <a:buChar char=""/>
              <a:defRPr/>
            </a:pPr>
            <a:r>
              <a:rPr lang="en-US" dirty="0" smtClean="0"/>
              <a:t>Scalable to thousands of nodes </a:t>
            </a:r>
          </a:p>
          <a:p>
            <a:pPr marL="438912" indent="-320040" eaLnBrk="1" fontAlgn="auto" hangingPunct="1">
              <a:spcBef>
                <a:spcPts val="0"/>
              </a:spcBef>
              <a:spcAft>
                <a:spcPts val="0"/>
              </a:spcAft>
              <a:buFont typeface="Wingdings 2"/>
              <a:buChar char=""/>
              <a:defRPr/>
            </a:pPr>
            <a:endParaRPr lang="en-US" dirty="0"/>
          </a:p>
          <a:p>
            <a:pPr marL="438912" indent="-320040" eaLnBrk="1" fontAlgn="auto" hangingPunct="1">
              <a:spcBef>
                <a:spcPts val="0"/>
              </a:spcBef>
              <a:spcAft>
                <a:spcPts val="0"/>
              </a:spcAft>
              <a:buFont typeface="Wingdings 2"/>
              <a:buChar char=""/>
              <a:defRPr/>
            </a:pPr>
            <a:r>
              <a:rPr lang="en-US" dirty="0" smtClean="0"/>
              <a:t>Tree Analysis tools:</a:t>
            </a:r>
          </a:p>
          <a:p>
            <a:pPr marL="731520" lvl="1" indent="-274320" eaLnBrk="1" fontAlgn="auto" hangingPunct="1">
              <a:spcAft>
                <a:spcPts val="0"/>
              </a:spcAft>
              <a:buFont typeface="Wingdings"/>
              <a:buChar char=""/>
              <a:defRPr/>
            </a:pPr>
            <a:r>
              <a:rPr lang="en-US" dirty="0" smtClean="0"/>
              <a:t>Interactive distance matrix</a:t>
            </a:r>
          </a:p>
          <a:p>
            <a:pPr marL="731520" lvl="1" indent="-274320" eaLnBrk="1" fontAlgn="auto" hangingPunct="1">
              <a:spcAft>
                <a:spcPts val="0"/>
              </a:spcAft>
              <a:buFont typeface="Wingdings"/>
              <a:buChar char=""/>
              <a:defRPr/>
            </a:pPr>
            <a:r>
              <a:rPr lang="en-US" dirty="0" smtClean="0"/>
              <a:t>NLV graph</a:t>
            </a:r>
          </a:p>
          <a:p>
            <a:pPr marL="438912" indent="-320040" eaLnBrk="1" fontAlgn="auto" hangingPunct="1">
              <a:spcBef>
                <a:spcPts val="0"/>
              </a:spcBef>
              <a:spcAft>
                <a:spcPts val="0"/>
              </a:spcAft>
              <a:buFont typeface="Wingdings 2"/>
              <a:buChar char=""/>
              <a:defRPr/>
            </a:pPr>
            <a:endParaRPr lang="en-US" dirty="0" smtClean="0"/>
          </a:p>
          <a:p>
            <a:pPr marL="438912" indent="-320040" eaLnBrk="1" fontAlgn="auto" hangingPunct="1">
              <a:spcBef>
                <a:spcPts val="0"/>
              </a:spcBef>
              <a:spcAft>
                <a:spcPts val="0"/>
              </a:spcAft>
              <a:buFont typeface="Wingdings 2"/>
              <a:buChar char=""/>
              <a:defRPr/>
            </a:pPr>
            <a:endParaRPr lang="en-US" dirty="0"/>
          </a:p>
        </p:txBody>
      </p:sp>
      <p:pic>
        <p:nvPicPr>
          <p:cNvPr id="5325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3388" y="3001963"/>
            <a:ext cx="4637087"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4810125"/>
            <a:ext cx="1223963"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What can I do more ? </a:t>
            </a:r>
            <a:endParaRPr lang="en-US" dirty="0">
              <a:solidFill>
                <a:schemeClr val="accent1">
                  <a:satMod val="150000"/>
                </a:schemeClr>
              </a:solidFill>
            </a:endParaRPr>
          </a:p>
        </p:txBody>
      </p:sp>
      <p:sp>
        <p:nvSpPr>
          <p:cNvPr id="54274" name="Content Placeholder 2"/>
          <p:cNvSpPr>
            <a:spLocks noGrp="1"/>
          </p:cNvSpPr>
          <p:nvPr>
            <p:ph idx="1"/>
          </p:nvPr>
        </p:nvSpPr>
        <p:spPr>
          <a:xfrm>
            <a:off x="523875" y="3519488"/>
            <a:ext cx="8229600" cy="4625975"/>
          </a:xfrm>
        </p:spPr>
        <p:txBody>
          <a:bodyPr/>
          <a:lstStyle/>
          <a:p>
            <a:pPr marL="117475" indent="0" eaLnBrk="1" hangingPunct="1">
              <a:buFont typeface="Wingdings 2" charset="2"/>
              <a:buNone/>
            </a:pPr>
            <a:r>
              <a:rPr lang="en-US" altLang="x-none" sz="4000" b="1"/>
              <a:t>But I don’t want only trees</a:t>
            </a:r>
            <a:r>
              <a:rPr lang="mr-IN" altLang="x-none" sz="4000" b="1">
                <a:ea typeface="Mangal" charset="0"/>
              </a:rPr>
              <a:t>…</a:t>
            </a:r>
            <a:r>
              <a:rPr lang="pt-PT" altLang="x-none" sz="4000" b="1"/>
              <a:t> </a:t>
            </a:r>
            <a:endParaRPr lang="en-US" altLang="x-none" sz="4000"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Too much </a:t>
            </a:r>
            <a:r>
              <a:rPr lang="en-US" i="1" dirty="0" smtClean="0">
                <a:solidFill>
                  <a:schemeClr val="accent1">
                    <a:satMod val="150000"/>
                  </a:schemeClr>
                </a:solidFill>
              </a:rPr>
              <a:t>–</a:t>
            </a:r>
            <a:r>
              <a:rPr lang="en-US" i="1" dirty="0" err="1" smtClean="0">
                <a:solidFill>
                  <a:schemeClr val="accent1">
                    <a:satMod val="150000"/>
                  </a:schemeClr>
                </a:solidFill>
              </a:rPr>
              <a:t>ome</a:t>
            </a:r>
            <a:r>
              <a:rPr lang="en-US" i="1" dirty="0" smtClean="0">
                <a:solidFill>
                  <a:schemeClr val="accent1">
                    <a:satMod val="150000"/>
                  </a:schemeClr>
                </a:solidFill>
              </a:rPr>
              <a:t> </a:t>
            </a:r>
            <a:r>
              <a:rPr lang="en-US" dirty="0" smtClean="0">
                <a:solidFill>
                  <a:schemeClr val="accent1">
                    <a:satMod val="150000"/>
                  </a:schemeClr>
                </a:solidFill>
              </a:rPr>
              <a:t>will kill you</a:t>
            </a:r>
            <a:r>
              <a:rPr lang="is-IS" dirty="0" smtClean="0">
                <a:solidFill>
                  <a:schemeClr val="accent1">
                    <a:satMod val="150000"/>
                  </a:schemeClr>
                </a:solidFill>
              </a:rPr>
              <a:t>…</a:t>
            </a:r>
            <a:endParaRPr lang="en-US" dirty="0">
              <a:solidFill>
                <a:schemeClr val="accent1">
                  <a:satMod val="150000"/>
                </a:schemeClr>
              </a:solidFill>
            </a:endParaRPr>
          </a:p>
        </p:txBody>
      </p:sp>
      <p:sp>
        <p:nvSpPr>
          <p:cNvPr id="4" name="Oval 3"/>
          <p:cNvSpPr>
            <a:spLocks noChangeArrowheads="1"/>
          </p:cNvSpPr>
          <p:nvPr/>
        </p:nvSpPr>
        <p:spPr bwMode="auto">
          <a:xfrm>
            <a:off x="2124075" y="3597275"/>
            <a:ext cx="4130675" cy="2112963"/>
          </a:xfrm>
          <a:prstGeom prst="ellipse">
            <a:avLst/>
          </a:prstGeom>
          <a:gradFill rotWithShape="1">
            <a:gsLst>
              <a:gs pos="0">
                <a:srgbClr val="CD8A00"/>
              </a:gs>
              <a:gs pos="45000">
                <a:srgbClr val="F1A300"/>
              </a:gs>
              <a:gs pos="100000">
                <a:srgbClr val="FF0000"/>
              </a:gs>
            </a:gsLst>
            <a:lin ang="5400000"/>
          </a:gra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sz="3000" dirty="0" err="1">
                <a:solidFill>
                  <a:schemeClr val="lt1"/>
                </a:solidFill>
                <a:latin typeface="+mn-lt"/>
              </a:rPr>
              <a:t>Virulome</a:t>
            </a:r>
            <a:endParaRPr lang="en-US" sz="3000" dirty="0">
              <a:solidFill>
                <a:schemeClr val="lt1"/>
              </a:solidFill>
              <a:latin typeface="+mn-lt"/>
            </a:endParaRPr>
          </a:p>
        </p:txBody>
      </p:sp>
      <p:sp>
        <p:nvSpPr>
          <p:cNvPr id="6" name="Oval 5"/>
          <p:cNvSpPr>
            <a:spLocks noChangeArrowheads="1"/>
          </p:cNvSpPr>
          <p:nvPr/>
        </p:nvSpPr>
        <p:spPr bwMode="auto">
          <a:xfrm>
            <a:off x="87313" y="2057400"/>
            <a:ext cx="4102100" cy="2452688"/>
          </a:xfrm>
          <a:prstGeom prst="ellipse">
            <a:avLst/>
          </a:prstGeom>
          <a:solidFill>
            <a:srgbClr val="479249">
              <a:alpha val="63921"/>
            </a:srgbClr>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sz="3000">
                <a:solidFill>
                  <a:schemeClr val="lt1"/>
                </a:solidFill>
                <a:latin typeface="+mn-lt"/>
              </a:rPr>
              <a:t>Core genome</a:t>
            </a:r>
            <a:endParaRPr lang="en-US" sz="3000" dirty="0">
              <a:solidFill>
                <a:schemeClr val="lt1"/>
              </a:solidFill>
              <a:latin typeface="+mn-lt"/>
            </a:endParaRPr>
          </a:p>
        </p:txBody>
      </p:sp>
      <p:sp>
        <p:nvSpPr>
          <p:cNvPr id="7" name="Oval 6"/>
          <p:cNvSpPr>
            <a:spLocks noChangeArrowheads="1"/>
          </p:cNvSpPr>
          <p:nvPr/>
        </p:nvSpPr>
        <p:spPr bwMode="auto">
          <a:xfrm>
            <a:off x="4189413" y="2057400"/>
            <a:ext cx="4102100" cy="2452688"/>
          </a:xfrm>
          <a:prstGeom prst="ellipse">
            <a:avLst/>
          </a:prstGeom>
          <a:solidFill>
            <a:srgbClr val="3792AA">
              <a:alpha val="63921"/>
            </a:srgbClr>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sz="3000" dirty="0">
                <a:solidFill>
                  <a:schemeClr val="lt1"/>
                </a:solidFill>
                <a:latin typeface="+mn-lt"/>
              </a:rPr>
              <a:t>Accessory genome</a:t>
            </a:r>
          </a:p>
        </p:txBody>
      </p:sp>
      <p:sp>
        <p:nvSpPr>
          <p:cNvPr id="8" name="Oval 7"/>
          <p:cNvSpPr>
            <a:spLocks noChangeArrowheads="1"/>
          </p:cNvSpPr>
          <p:nvPr/>
        </p:nvSpPr>
        <p:spPr bwMode="auto">
          <a:xfrm>
            <a:off x="5170488" y="3703638"/>
            <a:ext cx="2516187" cy="774700"/>
          </a:xfrm>
          <a:prstGeom prst="ellipse">
            <a:avLst/>
          </a:prstGeom>
          <a:solidFill>
            <a:srgbClr val="7030A0">
              <a:alpha val="63921"/>
            </a:srgbClr>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sz="2800">
                <a:solidFill>
                  <a:schemeClr val="lt1"/>
                </a:solidFill>
                <a:latin typeface="+mn-lt"/>
              </a:rPr>
              <a:t>Mobilome</a:t>
            </a:r>
            <a:endParaRPr lang="en-US" sz="2800" dirty="0">
              <a:solidFill>
                <a:schemeClr val="lt1"/>
              </a:solidFill>
              <a:latin typeface="+mn-lt"/>
            </a:endParaRPr>
          </a:p>
        </p:txBody>
      </p:sp>
      <p:sp>
        <p:nvSpPr>
          <p:cNvPr id="55302" name="TextBox 2"/>
          <p:cNvSpPr txBox="1">
            <a:spLocks noChangeArrowheads="1"/>
          </p:cNvSpPr>
          <p:nvPr/>
        </p:nvSpPr>
        <p:spPr bwMode="auto">
          <a:xfrm>
            <a:off x="4652963" y="6049963"/>
            <a:ext cx="4602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I WANT IT ALL! : </a:t>
            </a:r>
          </a:p>
          <a:p>
            <a:pPr eaLnBrk="1" hangingPunct="1"/>
            <a:r>
              <a:rPr lang="en-US" altLang="x-none"/>
              <a:t>Genome Annotation  and Genome comparison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smtClean="0">
                <a:solidFill>
                  <a:schemeClr val="accent1">
                    <a:satMod val="150000"/>
                  </a:schemeClr>
                </a:solidFill>
              </a:rPr>
              <a:t>Prokka</a:t>
            </a:r>
            <a:r>
              <a:rPr lang="en-US" dirty="0" smtClean="0">
                <a:solidFill>
                  <a:schemeClr val="accent1">
                    <a:satMod val="150000"/>
                  </a:schemeClr>
                </a:solidFill>
              </a:rPr>
              <a:t> </a:t>
            </a:r>
            <a:endParaRPr lang="en-US" dirty="0">
              <a:solidFill>
                <a:schemeClr val="accent1">
                  <a:satMod val="150000"/>
                </a:schemeClr>
              </a:solidFill>
            </a:endParaRPr>
          </a:p>
        </p:txBody>
      </p:sp>
      <p:sp>
        <p:nvSpPr>
          <p:cNvPr id="56322" name="Content Placeholder 2"/>
          <p:cNvSpPr>
            <a:spLocks noGrp="1"/>
          </p:cNvSpPr>
          <p:nvPr>
            <p:ph idx="1"/>
          </p:nvPr>
        </p:nvSpPr>
        <p:spPr/>
        <p:txBody>
          <a:bodyPr/>
          <a:lstStyle/>
          <a:p>
            <a:pPr eaLnBrk="1" hangingPunct="1"/>
            <a:r>
              <a:rPr lang="en-US" altLang="x-none"/>
              <a:t>Genome annotation made easy by Torsten Seemann (slides by Torsten)</a:t>
            </a:r>
          </a:p>
          <a:p>
            <a:pPr eaLnBrk="1" hangingPunct="1"/>
            <a:r>
              <a:rPr lang="en-US" altLang="x-none"/>
              <a:t>Genome annotation: adding biological information to the sequence, by describing </a:t>
            </a:r>
            <a:r>
              <a:rPr lang="en-US" altLang="x-none" i="1"/>
              <a:t>features</a:t>
            </a:r>
          </a:p>
        </p:txBody>
      </p:sp>
      <p:sp>
        <p:nvSpPr>
          <p:cNvPr id="56323" name="Rectangle 3"/>
          <p:cNvSpPr>
            <a:spLocks noChangeArrowheads="1"/>
          </p:cNvSpPr>
          <p:nvPr/>
        </p:nvSpPr>
        <p:spPr bwMode="auto">
          <a:xfrm>
            <a:off x="222250" y="5446713"/>
            <a:ext cx="68183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b="1"/>
              <a:t>To know more :</a:t>
            </a:r>
          </a:p>
          <a:p>
            <a:pPr eaLnBrk="1" hangingPunct="1"/>
            <a:r>
              <a:rPr lang="en-US" altLang="x-none" sz="1200"/>
              <a:t>http://www.slideshare.net/torstenseemann/prokka-rapid-bacterial-genome-annotation-abphm-2013</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0750" y="857250"/>
            <a:ext cx="69437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857250"/>
            <a:ext cx="69246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857250"/>
            <a:ext cx="81613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2801938" y="4603750"/>
            <a:ext cx="6119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b="1"/>
              <a:t>Available at: </a:t>
            </a:r>
            <a:r>
              <a:rPr lang="en-US" altLang="x-none"/>
              <a:t>https://github.com/tseemann/prokka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a:spLocks noChangeArrowheads="1"/>
          </p:cNvSpPr>
          <p:nvPr/>
        </p:nvSpPr>
        <p:spPr bwMode="auto">
          <a:xfrm>
            <a:off x="692150" y="3248025"/>
            <a:ext cx="7693025" cy="2684463"/>
          </a:xfrm>
          <a:prstGeom prst="ellipse">
            <a:avLst/>
          </a:prstGeom>
          <a:solidFill>
            <a:schemeClr val="accent1"/>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sz="3000" dirty="0">
              <a:solidFill>
                <a:schemeClr val="lt1"/>
              </a:solidFill>
              <a:latin typeface="+mn-lt"/>
            </a:endParaRPr>
          </a:p>
        </p:txBody>
      </p:sp>
      <p:sp>
        <p:nvSpPr>
          <p:cNvPr id="2" name="Title 1"/>
          <p:cNvSpPr>
            <a:spLocks noGrp="1"/>
          </p:cNvSpPr>
          <p:nvPr>
            <p:ph type="title"/>
          </p:nvPr>
        </p:nvSpPr>
        <p:spPr/>
        <p:txBody>
          <a:bodyPr/>
          <a:lstStyle/>
          <a:p>
            <a:pPr eaLnBrk="1" fontAlgn="auto" hangingPunct="1">
              <a:spcAft>
                <a:spcPts val="0"/>
              </a:spcAft>
              <a:defRPr/>
            </a:pPr>
            <a:r>
              <a:rPr lang="en-US" dirty="0" err="1" smtClean="0">
                <a:solidFill>
                  <a:schemeClr val="accent1">
                    <a:satMod val="150000"/>
                  </a:schemeClr>
                </a:solidFill>
              </a:rPr>
              <a:t>Roary</a:t>
            </a:r>
            <a:endParaRPr lang="en-US" dirty="0">
              <a:solidFill>
                <a:schemeClr val="accent1">
                  <a:satMod val="150000"/>
                </a:schemeClr>
              </a:solidFill>
            </a:endParaRPr>
          </a:p>
        </p:txBody>
      </p:sp>
      <p:sp>
        <p:nvSpPr>
          <p:cNvPr id="57347" name="Content Placeholder 2"/>
          <p:cNvSpPr>
            <a:spLocks noGrp="1"/>
          </p:cNvSpPr>
          <p:nvPr>
            <p:ph idx="1"/>
          </p:nvPr>
        </p:nvSpPr>
        <p:spPr>
          <a:xfrm>
            <a:off x="142875" y="1909763"/>
            <a:ext cx="9248775" cy="3468687"/>
          </a:xfrm>
        </p:spPr>
        <p:txBody>
          <a:bodyPr/>
          <a:lstStyle/>
          <a:p>
            <a:pPr eaLnBrk="1" hangingPunct="1"/>
            <a:r>
              <a:rPr lang="en-US" altLang="x-none" sz="2000"/>
              <a:t>Pan genome analysis by Andrew Page</a:t>
            </a:r>
          </a:p>
          <a:p>
            <a:pPr eaLnBrk="1" hangingPunct="1"/>
            <a:r>
              <a:rPr lang="en-US" altLang="x-none" sz="2000"/>
              <a:t>Available at: https://sangerpathogens.github.io/Roary/</a:t>
            </a:r>
          </a:p>
        </p:txBody>
      </p:sp>
      <p:sp>
        <p:nvSpPr>
          <p:cNvPr id="5" name="Oval 4"/>
          <p:cNvSpPr>
            <a:spLocks noChangeArrowheads="1"/>
          </p:cNvSpPr>
          <p:nvPr/>
        </p:nvSpPr>
        <p:spPr bwMode="auto">
          <a:xfrm>
            <a:off x="1274763" y="3471863"/>
            <a:ext cx="2982912" cy="2111375"/>
          </a:xfrm>
          <a:prstGeom prst="ellipse">
            <a:avLst/>
          </a:prstGeom>
          <a:solidFill>
            <a:srgbClr val="479249">
              <a:alpha val="63921"/>
            </a:srgbClr>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sz="3000">
                <a:solidFill>
                  <a:schemeClr val="lt1"/>
                </a:solidFill>
                <a:latin typeface="+mn-lt"/>
              </a:rPr>
              <a:t>Core genome</a:t>
            </a:r>
            <a:endParaRPr lang="en-US" sz="3000" dirty="0">
              <a:solidFill>
                <a:schemeClr val="lt1"/>
              </a:solidFill>
              <a:latin typeface="+mn-lt"/>
            </a:endParaRPr>
          </a:p>
        </p:txBody>
      </p:sp>
      <p:sp>
        <p:nvSpPr>
          <p:cNvPr id="6" name="Oval 5"/>
          <p:cNvSpPr>
            <a:spLocks noChangeArrowheads="1"/>
          </p:cNvSpPr>
          <p:nvPr/>
        </p:nvSpPr>
        <p:spPr bwMode="auto">
          <a:xfrm>
            <a:off x="4257675" y="3397250"/>
            <a:ext cx="2982913" cy="2111375"/>
          </a:xfrm>
          <a:prstGeom prst="ellipse">
            <a:avLst/>
          </a:prstGeom>
          <a:solidFill>
            <a:srgbClr val="3792AA">
              <a:alpha val="63921"/>
            </a:srgbClr>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sz="3000" dirty="0">
                <a:solidFill>
                  <a:schemeClr val="lt1"/>
                </a:solidFill>
                <a:latin typeface="+mn-lt"/>
              </a:rPr>
              <a:t>Accessory genome</a:t>
            </a:r>
          </a:p>
        </p:txBody>
      </p:sp>
      <p:sp>
        <p:nvSpPr>
          <p:cNvPr id="57350" name="TextBox 7"/>
          <p:cNvSpPr txBox="1">
            <a:spLocks noChangeArrowheads="1"/>
          </p:cNvSpPr>
          <p:nvPr/>
        </p:nvSpPr>
        <p:spPr bwMode="auto">
          <a:xfrm>
            <a:off x="3675063" y="5453063"/>
            <a:ext cx="1417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Pan-genome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smtClean="0">
                <a:solidFill>
                  <a:schemeClr val="accent1">
                    <a:satMod val="150000"/>
                  </a:schemeClr>
                </a:solidFill>
              </a:rPr>
              <a:t>Roary</a:t>
            </a:r>
            <a:endParaRPr lang="en-US" dirty="0">
              <a:solidFill>
                <a:schemeClr val="accent1">
                  <a:satMod val="150000"/>
                </a:schemeClr>
              </a:solidFill>
            </a:endParaRPr>
          </a:p>
        </p:txBody>
      </p:sp>
      <p:sp>
        <p:nvSpPr>
          <p:cNvPr id="4" name="Content Placeholder 2"/>
          <p:cNvSpPr>
            <a:spLocks noGrp="1"/>
          </p:cNvSpPr>
          <p:nvPr>
            <p:ph idx="1"/>
          </p:nvPr>
        </p:nvSpPr>
        <p:spPr/>
        <p:txBody>
          <a:bodyPr rtlCol="0">
            <a:normAutofit fontScale="85000" lnSpcReduction="20000"/>
          </a:bodyPr>
          <a:lstStyle/>
          <a:p>
            <a:pPr marL="438912" indent="-320040" eaLnBrk="1" fontAlgn="auto" hangingPunct="1">
              <a:spcBef>
                <a:spcPts val="0"/>
              </a:spcBef>
              <a:spcAft>
                <a:spcPts val="0"/>
              </a:spcAft>
              <a:buFont typeface="Wingdings 2"/>
              <a:buChar char=""/>
              <a:defRPr/>
            </a:pPr>
            <a:r>
              <a:rPr lang="en-US" dirty="0" smtClean="0"/>
              <a:t>Inputs: Annotated de novo assemblies (GFF files)</a:t>
            </a:r>
          </a:p>
          <a:p>
            <a:pPr marL="731520" lvl="1" indent="-274320" eaLnBrk="1" fontAlgn="auto" hangingPunct="1">
              <a:spcAft>
                <a:spcPts val="0"/>
              </a:spcAft>
              <a:buFont typeface="Arial"/>
              <a:buChar char="•"/>
              <a:defRPr/>
            </a:pPr>
            <a:r>
              <a:rPr lang="en-US" dirty="0" smtClean="0"/>
              <a:t>Typically from the annotation pipeline (</a:t>
            </a:r>
            <a:r>
              <a:rPr lang="en-US" dirty="0" err="1" smtClean="0"/>
              <a:t>prokka</a:t>
            </a:r>
            <a:r>
              <a:rPr lang="en-US" dirty="0" smtClean="0"/>
              <a:t>)</a:t>
            </a:r>
          </a:p>
          <a:p>
            <a:pPr marL="731520" lvl="1" indent="-274320" eaLnBrk="1" fontAlgn="auto" hangingPunct="1">
              <a:spcAft>
                <a:spcPts val="0"/>
              </a:spcAft>
              <a:buFont typeface="Arial"/>
              <a:buChar char="•"/>
              <a:defRPr/>
            </a:pPr>
            <a:endParaRPr lang="en-US" dirty="0" smtClean="0"/>
          </a:p>
          <a:p>
            <a:pPr marL="438912" indent="-320040" eaLnBrk="1" fontAlgn="auto" hangingPunct="1">
              <a:spcBef>
                <a:spcPts val="0"/>
              </a:spcBef>
              <a:spcAft>
                <a:spcPts val="0"/>
              </a:spcAft>
              <a:buFont typeface="Wingdings 2"/>
              <a:buChar char=""/>
              <a:defRPr/>
            </a:pPr>
            <a:r>
              <a:rPr lang="en-US" dirty="0" smtClean="0"/>
              <a:t>Outputs:</a:t>
            </a:r>
          </a:p>
          <a:p>
            <a:pPr marL="438912" indent="-320040" eaLnBrk="1" fontAlgn="auto" hangingPunct="1">
              <a:spcBef>
                <a:spcPts val="0"/>
              </a:spcBef>
              <a:spcAft>
                <a:spcPts val="0"/>
              </a:spcAft>
              <a:buFont typeface="Arial"/>
              <a:buChar char="•"/>
              <a:defRPr/>
            </a:pPr>
            <a:r>
              <a:rPr lang="en-US" dirty="0" smtClean="0"/>
              <a:t>Spreadsheet with presence and absence of genes</a:t>
            </a:r>
          </a:p>
          <a:p>
            <a:pPr marL="438912" indent="-320040" eaLnBrk="1" fontAlgn="auto" hangingPunct="1">
              <a:spcBef>
                <a:spcPts val="0"/>
              </a:spcBef>
              <a:spcAft>
                <a:spcPts val="0"/>
              </a:spcAft>
              <a:buFont typeface="Arial"/>
              <a:buChar char="•"/>
              <a:defRPr/>
            </a:pPr>
            <a:r>
              <a:rPr lang="en-US" dirty="0" smtClean="0"/>
              <a:t>Multi-FASTA alignment of core genes so you can build a tree without a reference</a:t>
            </a:r>
          </a:p>
          <a:p>
            <a:pPr marL="438912" indent="-320040" eaLnBrk="1" fontAlgn="auto" hangingPunct="1">
              <a:spcBef>
                <a:spcPts val="0"/>
              </a:spcBef>
              <a:spcAft>
                <a:spcPts val="0"/>
              </a:spcAft>
              <a:buFont typeface="Arial"/>
              <a:buChar char="•"/>
              <a:defRPr/>
            </a:pPr>
            <a:r>
              <a:rPr lang="en-US" dirty="0" smtClean="0"/>
              <a:t>Multi-FASTA alignments for each gene</a:t>
            </a:r>
          </a:p>
          <a:p>
            <a:pPr marL="438912" indent="-320040" eaLnBrk="1" fontAlgn="auto" hangingPunct="1">
              <a:spcBef>
                <a:spcPts val="0"/>
              </a:spcBef>
              <a:spcAft>
                <a:spcPts val="0"/>
              </a:spcAft>
              <a:buFont typeface="Arial"/>
              <a:buChar char="•"/>
              <a:defRPr/>
            </a:pPr>
            <a:r>
              <a:rPr lang="en-US" dirty="0" smtClean="0"/>
              <a:t>Plots for the open/closed genome, unique genes</a:t>
            </a:r>
          </a:p>
          <a:p>
            <a:pPr marL="438912" indent="-320040" eaLnBrk="1" fontAlgn="auto" hangingPunct="1">
              <a:spcBef>
                <a:spcPts val="0"/>
              </a:spcBef>
              <a:spcAft>
                <a:spcPts val="0"/>
              </a:spcAft>
              <a:buFont typeface="Arial"/>
              <a:buChar char="•"/>
              <a:defRPr/>
            </a:pPr>
            <a:r>
              <a:rPr lang="en-US" dirty="0" smtClean="0"/>
              <a:t>Integrates with </a:t>
            </a:r>
            <a:r>
              <a:rPr lang="en-US" dirty="0" err="1" smtClean="0"/>
              <a:t>Phandango</a:t>
            </a:r>
            <a:r>
              <a:rPr lang="en-US" dirty="0" smtClean="0"/>
              <a:t> so you can </a:t>
            </a:r>
            <a:r>
              <a:rPr lang="en-US" dirty="0" err="1" smtClean="0"/>
              <a:t>visualise</a:t>
            </a:r>
            <a:r>
              <a:rPr lang="en-US" dirty="0" smtClean="0"/>
              <a:t> all structural variation</a:t>
            </a:r>
          </a:p>
          <a:p>
            <a:pPr marL="438912" indent="-320040" eaLnBrk="1" fontAlgn="auto" hangingPunct="1">
              <a:spcBef>
                <a:spcPts val="0"/>
              </a:spcBef>
              <a:spcAft>
                <a:spcPts val="0"/>
              </a:spcAft>
              <a:buFont typeface="Arial"/>
              <a:buChar char="•"/>
              <a:defRPr/>
            </a:pPr>
            <a:r>
              <a:rPr lang="en-US" dirty="0" smtClean="0"/>
              <a:t>QC report from Kraken to help identify suspect samples</a:t>
            </a:r>
          </a:p>
          <a:p>
            <a:pPr marL="0" indent="0" eaLnBrk="1" fontAlgn="auto" hangingPunct="1">
              <a:spcBef>
                <a:spcPts val="0"/>
              </a:spcBef>
              <a:spcAft>
                <a:spcPts val="0"/>
              </a:spcAft>
              <a:buFont typeface="Wingdings 2"/>
              <a:buChar char=""/>
              <a:defRPr/>
            </a:pPr>
            <a:endParaRPr lang="en-US" dirty="0" smtClean="0"/>
          </a:p>
        </p:txBody>
      </p:sp>
      <p:sp>
        <p:nvSpPr>
          <p:cNvPr id="58371" name="TextBox 4"/>
          <p:cNvSpPr txBox="1">
            <a:spLocks noChangeArrowheads="1"/>
          </p:cNvSpPr>
          <p:nvPr/>
        </p:nvSpPr>
        <p:spPr bwMode="auto">
          <a:xfrm>
            <a:off x="6056313" y="6400800"/>
            <a:ext cx="3176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(Original Slide by Andrew Page)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Imagem 1"/>
          <p:cNvPicPr>
            <a:picLocks noChangeAspect="1"/>
          </p:cNvPicPr>
          <p:nvPr/>
        </p:nvPicPr>
        <p:blipFill>
          <a:blip r:embed="rId2">
            <a:extLst>
              <a:ext uri="{28A0092B-C50C-407E-A947-70E740481C1C}">
                <a14:useLocalDpi xmlns:a14="http://schemas.microsoft.com/office/drawing/2010/main" val="0"/>
              </a:ext>
            </a:extLst>
          </a:blip>
          <a:srcRect l="30878" t="5566" r="5051"/>
          <a:stretch>
            <a:fillRect/>
          </a:stretch>
        </p:blipFill>
        <p:spPr bwMode="auto">
          <a:xfrm>
            <a:off x="184150" y="1484313"/>
            <a:ext cx="6481763"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Retângulo 10"/>
          <p:cNvSpPr>
            <a:spLocks noChangeArrowheads="1"/>
          </p:cNvSpPr>
          <p:nvPr/>
        </p:nvSpPr>
        <p:spPr bwMode="auto">
          <a:xfrm>
            <a:off x="6665913" y="2360613"/>
            <a:ext cx="24114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GB" altLang="x-none" sz="2500"/>
              <a:t>Roary locus presence and absence matrix </a:t>
            </a:r>
          </a:p>
          <a:p>
            <a:pPr eaLnBrk="1" hangingPunct="1"/>
            <a:r>
              <a:rPr lang="en-GB" altLang="x-none" sz="2500"/>
              <a:t> (10661 gene clusters) </a:t>
            </a:r>
          </a:p>
        </p:txBody>
      </p:sp>
      <p:sp>
        <p:nvSpPr>
          <p:cNvPr id="7" name="Title 1"/>
          <p:cNvSpPr txBox="1">
            <a:spLocks/>
          </p:cNvSpPr>
          <p:nvPr/>
        </p:nvSpPr>
        <p:spPr>
          <a:xfrm>
            <a:off x="609600" y="307848"/>
            <a:ext cx="8229600" cy="1252728"/>
          </a:xfrm>
          <a:prstGeom prst="rect">
            <a:avLst/>
          </a:prstGeom>
        </p:spPr>
        <p:txBody>
          <a:bodyPr rIns="4572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fontAlgn="auto">
              <a:spcAft>
                <a:spcPts val="0"/>
              </a:spcAft>
              <a:defRPr/>
            </a:pPr>
            <a:r>
              <a:rPr lang="en-US" smtClean="0"/>
              <a:t>Roary</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WGS in clinical microbiology</a:t>
            </a:r>
            <a:endParaRPr lang="en-US" dirty="0">
              <a:solidFill>
                <a:schemeClr val="accent1">
                  <a:satMod val="150000"/>
                </a:schemeClr>
              </a:solidFill>
            </a:endParaRP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t="20572"/>
          <a:stretch>
            <a:fillRect/>
          </a:stretch>
        </p:blipFill>
        <p:spPr bwMode="auto">
          <a:xfrm>
            <a:off x="163513" y="1485106"/>
            <a:ext cx="8523287"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5"/>
          <p:cNvSpPr txBox="1">
            <a:spLocks noChangeArrowheads="1"/>
          </p:cNvSpPr>
          <p:nvPr/>
        </p:nvSpPr>
        <p:spPr bwMode="auto">
          <a:xfrm>
            <a:off x="6045200" y="6488113"/>
            <a:ext cx="2984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(original slide by Nick Loman)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smtClean="0">
                <a:solidFill>
                  <a:schemeClr val="accent1">
                    <a:satMod val="150000"/>
                  </a:schemeClr>
                </a:solidFill>
              </a:rPr>
              <a:t>Roary</a:t>
            </a:r>
            <a:r>
              <a:rPr lang="en-US" dirty="0" smtClean="0">
                <a:solidFill>
                  <a:schemeClr val="accent1">
                    <a:satMod val="150000"/>
                  </a:schemeClr>
                </a:solidFill>
              </a:rPr>
              <a:t> outputs</a:t>
            </a:r>
            <a:endParaRPr lang="en-US" dirty="0">
              <a:solidFill>
                <a:schemeClr val="accent1">
                  <a:satMod val="150000"/>
                </a:schemeClr>
              </a:solidFill>
            </a:endParaRPr>
          </a:p>
        </p:txBody>
      </p:sp>
      <p:pic>
        <p:nvPicPr>
          <p:cNvPr id="6041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6025" y="2241550"/>
            <a:ext cx="3616325"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extBox 4"/>
          <p:cNvSpPr txBox="1">
            <a:spLocks noChangeArrowheads="1"/>
          </p:cNvSpPr>
          <p:nvPr/>
        </p:nvSpPr>
        <p:spPr bwMode="auto">
          <a:xfrm>
            <a:off x="4103688" y="3160713"/>
            <a:ext cx="2216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Core (n or n-1 strains)</a:t>
            </a:r>
          </a:p>
        </p:txBody>
      </p:sp>
      <p:sp>
        <p:nvSpPr>
          <p:cNvPr id="60420" name="TextBox 5"/>
          <p:cNvSpPr txBox="1">
            <a:spLocks noChangeArrowheads="1"/>
          </p:cNvSpPr>
          <p:nvPr/>
        </p:nvSpPr>
        <p:spPr bwMode="auto">
          <a:xfrm>
            <a:off x="2346325" y="2106613"/>
            <a:ext cx="19129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Soft-Core </a:t>
            </a:r>
          </a:p>
          <a:p>
            <a:pPr eaLnBrk="1" hangingPunct="1"/>
            <a:r>
              <a:rPr lang="en-US" altLang="x-none"/>
              <a:t>(n-2 or n-3 strains)</a:t>
            </a:r>
          </a:p>
        </p:txBody>
      </p:sp>
      <p:sp>
        <p:nvSpPr>
          <p:cNvPr id="60421" name="TextBox 6"/>
          <p:cNvSpPr txBox="1">
            <a:spLocks noChangeArrowheads="1"/>
          </p:cNvSpPr>
          <p:nvPr/>
        </p:nvSpPr>
        <p:spPr bwMode="auto">
          <a:xfrm>
            <a:off x="112713" y="3403600"/>
            <a:ext cx="2000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Shell</a:t>
            </a:r>
          </a:p>
          <a:p>
            <a:pPr eaLnBrk="1" hangingPunct="1"/>
            <a:r>
              <a:rPr lang="en-US" altLang="x-none"/>
              <a:t>( 8(?) to n-3 strains)</a:t>
            </a:r>
          </a:p>
        </p:txBody>
      </p:sp>
      <p:sp>
        <p:nvSpPr>
          <p:cNvPr id="60422" name="TextBox 7"/>
          <p:cNvSpPr txBox="1">
            <a:spLocks noChangeArrowheads="1"/>
          </p:cNvSpPr>
          <p:nvPr/>
        </p:nvSpPr>
        <p:spPr bwMode="auto">
          <a:xfrm>
            <a:off x="3884613" y="4686300"/>
            <a:ext cx="15668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Cloud</a:t>
            </a:r>
          </a:p>
          <a:p>
            <a:pPr eaLnBrk="1" hangingPunct="1"/>
            <a:r>
              <a:rPr lang="en-US" altLang="x-none"/>
              <a:t>( &lt;8 (?) strains)</a:t>
            </a:r>
          </a:p>
        </p:txBody>
      </p:sp>
      <p:sp>
        <p:nvSpPr>
          <p:cNvPr id="60423" name="TextBox 8"/>
          <p:cNvSpPr txBox="1">
            <a:spLocks noChangeArrowheads="1"/>
          </p:cNvSpPr>
          <p:nvPr/>
        </p:nvSpPr>
        <p:spPr bwMode="auto">
          <a:xfrm>
            <a:off x="6481763" y="3311525"/>
            <a:ext cx="20367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Core genome:</a:t>
            </a:r>
          </a:p>
          <a:p>
            <a:pPr eaLnBrk="1" hangingPunct="1"/>
            <a:r>
              <a:rPr lang="en-US" altLang="x-none"/>
              <a:t>Core + Soft-Core</a:t>
            </a:r>
          </a:p>
          <a:p>
            <a:pPr eaLnBrk="1" hangingPunct="1"/>
            <a:endParaRPr lang="en-US" altLang="x-none"/>
          </a:p>
          <a:p>
            <a:pPr eaLnBrk="1" hangingPunct="1"/>
            <a:r>
              <a:rPr lang="en-US" altLang="x-none"/>
              <a:t>Accessory genome:</a:t>
            </a:r>
          </a:p>
          <a:p>
            <a:pPr eaLnBrk="1" hangingPunct="1"/>
            <a:r>
              <a:rPr lang="en-US" altLang="x-none"/>
              <a:t>Shell + Cloud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smtClean="0">
                <a:solidFill>
                  <a:schemeClr val="accent1">
                    <a:satMod val="150000"/>
                  </a:schemeClr>
                </a:solidFill>
              </a:rPr>
              <a:t>Roary</a:t>
            </a:r>
            <a:r>
              <a:rPr lang="en-US" dirty="0" smtClean="0">
                <a:solidFill>
                  <a:schemeClr val="accent1">
                    <a:satMod val="150000"/>
                  </a:schemeClr>
                </a:solidFill>
              </a:rPr>
              <a:t> outputs</a:t>
            </a:r>
            <a:endParaRPr lang="en-US" dirty="0">
              <a:solidFill>
                <a:schemeClr val="accent1">
                  <a:satMod val="150000"/>
                </a:schemeClr>
              </a:solidFill>
            </a:endParaRPr>
          </a:p>
        </p:txBody>
      </p:sp>
      <p:pic>
        <p:nvPicPr>
          <p:cNvPr id="6144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05025"/>
            <a:ext cx="5503863"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Box 5"/>
          <p:cNvSpPr txBox="1">
            <a:spLocks noChangeArrowheads="1"/>
          </p:cNvSpPr>
          <p:nvPr/>
        </p:nvSpPr>
        <p:spPr bwMode="auto">
          <a:xfrm>
            <a:off x="6122988" y="2773363"/>
            <a:ext cx="30305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en-US" sz="1400">
                <a:latin typeface="Arial" charset="0"/>
                <a:ea typeface="ＭＳ Ｐゴシック" charset="-128"/>
                <a:cs typeface="ＭＳ Ｐゴシック" charset="-128"/>
              </a:rPr>
              <a:t>Phandango output of presence and absence of genes in accessory genome.</a:t>
            </a:r>
          </a:p>
          <a:p>
            <a:pPr eaLnBrk="1" hangingPunct="1"/>
            <a:r>
              <a:rPr lang="en-US" altLang="en-US" sz="1200">
                <a:latin typeface="Arial" charset="0"/>
                <a:ea typeface="ＭＳ Ｐゴシック" charset="-128"/>
                <a:cs typeface="ＭＳ Ｐゴシック" charset="-128"/>
              </a:rPr>
              <a:t>S. Weltevreden &amp; public S. enterica genomes</a:t>
            </a:r>
          </a:p>
          <a:p>
            <a:pPr eaLnBrk="1" hangingPunct="1"/>
            <a:endParaRPr lang="en-US" altLang="en-US" sz="1200">
              <a:latin typeface="Arial" charset="0"/>
              <a:ea typeface="ＭＳ Ｐゴシック" charset="-128"/>
              <a:cs typeface="ＭＳ Ｐゴシック" charset="-128"/>
            </a:endParaRPr>
          </a:p>
          <a:p>
            <a:pPr eaLnBrk="1" hangingPunct="1"/>
            <a:endParaRPr lang="en-US" altLang="en-US" sz="1200">
              <a:latin typeface="Arial" charset="0"/>
              <a:ea typeface="ＭＳ Ｐゴシック" charset="-128"/>
              <a:cs typeface="ＭＳ Ｐゴシック" charset="-128"/>
            </a:endParaRPr>
          </a:p>
          <a:p>
            <a:pPr eaLnBrk="1" hangingPunct="1"/>
            <a:endParaRPr lang="en-US" altLang="en-US" sz="1200">
              <a:latin typeface="Arial" charset="0"/>
              <a:ea typeface="ＭＳ Ｐゴシック" charset="-128"/>
              <a:cs typeface="ＭＳ Ｐゴシック" charset="-128"/>
            </a:endParaRPr>
          </a:p>
          <a:p>
            <a:pPr eaLnBrk="1" hangingPunct="1"/>
            <a:endParaRPr lang="en-US" altLang="en-US" sz="1200">
              <a:latin typeface="Arial" charset="0"/>
              <a:ea typeface="ＭＳ Ｐゴシック" charset="-128"/>
              <a:cs typeface="ＭＳ Ｐゴシック" charset="-128"/>
            </a:endParaRPr>
          </a:p>
          <a:p>
            <a:pPr eaLnBrk="1" hangingPunct="1"/>
            <a:endParaRPr lang="en-US" altLang="en-US" sz="1200">
              <a:latin typeface="Arial" charset="0"/>
              <a:ea typeface="ＭＳ Ｐゴシック" charset="-128"/>
              <a:cs typeface="ＭＳ Ｐゴシック" charset="-128"/>
            </a:endParaRPr>
          </a:p>
          <a:p>
            <a:pPr eaLnBrk="1" hangingPunct="1"/>
            <a:r>
              <a:rPr lang="en-US" altLang="en-US" sz="1200">
                <a:latin typeface="Arial" charset="0"/>
                <a:ea typeface="ＭＳ Ｐゴシック" charset="-128"/>
                <a:cs typeface="ＭＳ Ｐゴシック" charset="-128"/>
              </a:rPr>
              <a:t>(Slide by Andrew Page)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chemeClr val="accent1">
                    <a:satMod val="150000"/>
                  </a:schemeClr>
                </a:solidFill>
              </a:rPr>
              <a:t>Conclusions: </a:t>
            </a:r>
            <a:br>
              <a:rPr lang="en-US" dirty="0" smtClean="0">
                <a:solidFill>
                  <a:schemeClr val="accent1">
                    <a:satMod val="150000"/>
                  </a:schemeClr>
                </a:solidFill>
              </a:rPr>
            </a:br>
            <a:r>
              <a:rPr lang="en-US" dirty="0" smtClean="0">
                <a:solidFill>
                  <a:schemeClr val="accent1">
                    <a:satMod val="150000"/>
                  </a:schemeClr>
                </a:solidFill>
              </a:rPr>
              <a:t>We live in interesting times</a:t>
            </a:r>
            <a:endParaRPr lang="en-US" dirty="0">
              <a:solidFill>
                <a:schemeClr val="accent1">
                  <a:satMod val="150000"/>
                </a:schemeClr>
              </a:solidFill>
            </a:endParaRPr>
          </a:p>
        </p:txBody>
      </p:sp>
      <p:sp>
        <p:nvSpPr>
          <p:cNvPr id="3" name="Content Placeholder 2"/>
          <p:cNvSpPr>
            <a:spLocks noGrp="1"/>
          </p:cNvSpPr>
          <p:nvPr>
            <p:ph idx="1"/>
          </p:nvPr>
        </p:nvSpPr>
        <p:spPr>
          <a:xfrm>
            <a:off x="0" y="1609725"/>
            <a:ext cx="8978900" cy="4625975"/>
          </a:xfrm>
        </p:spPr>
        <p:txBody>
          <a:bodyPr rtlCol="0">
            <a:normAutofit fontScale="85000" lnSpcReduction="10000"/>
          </a:bodyPr>
          <a:lstStyle/>
          <a:p>
            <a:pPr marL="438912" indent="-320040" eaLnBrk="1" fontAlgn="auto" hangingPunct="1">
              <a:spcBef>
                <a:spcPts val="0"/>
              </a:spcBef>
              <a:spcAft>
                <a:spcPts val="0"/>
              </a:spcAft>
              <a:buFont typeface="Wingdings 2"/>
              <a:buChar char=""/>
              <a:defRPr/>
            </a:pPr>
            <a:r>
              <a:rPr lang="en-US" dirty="0" smtClean="0"/>
              <a:t>Lots of ways to get from reads to trees</a:t>
            </a:r>
            <a:r>
              <a:rPr lang="pt-PT" dirty="0" smtClean="0"/>
              <a:t>...</a:t>
            </a:r>
            <a:r>
              <a:rPr lang="pt-PT" dirty="0" err="1" smtClean="0"/>
              <a:t>but</a:t>
            </a:r>
            <a:r>
              <a:rPr lang="pt-PT" dirty="0" smtClean="0"/>
              <a:t> </a:t>
            </a:r>
            <a:r>
              <a:rPr lang="pt-PT" dirty="0" err="1" smtClean="0"/>
              <a:t>it</a:t>
            </a:r>
            <a:r>
              <a:rPr lang="pt-PT" dirty="0" smtClean="0"/>
              <a:t> </a:t>
            </a:r>
            <a:r>
              <a:rPr lang="pt-PT" dirty="0" err="1" smtClean="0"/>
              <a:t>is</a:t>
            </a:r>
            <a:r>
              <a:rPr lang="pt-PT" dirty="0" smtClean="0"/>
              <a:t> </a:t>
            </a:r>
            <a:r>
              <a:rPr lang="pt-PT" dirty="0" err="1" smtClean="0"/>
              <a:t>easy</a:t>
            </a:r>
            <a:r>
              <a:rPr lang="pt-PT" dirty="0" smtClean="0"/>
              <a:t> to </a:t>
            </a:r>
            <a:r>
              <a:rPr lang="pt-PT" dirty="0" err="1" smtClean="0"/>
              <a:t>get</a:t>
            </a:r>
            <a:r>
              <a:rPr lang="pt-PT" dirty="0" smtClean="0"/>
              <a:t> </a:t>
            </a:r>
            <a:r>
              <a:rPr lang="pt-PT" dirty="0" err="1" smtClean="0"/>
              <a:t>lost</a:t>
            </a:r>
            <a:r>
              <a:rPr lang="pt-PT" dirty="0" smtClean="0"/>
              <a:t> </a:t>
            </a:r>
            <a:r>
              <a:rPr lang="pt-PT" dirty="0" err="1" smtClean="0"/>
              <a:t>on</a:t>
            </a:r>
            <a:r>
              <a:rPr lang="pt-PT" dirty="0" smtClean="0"/>
              <a:t> </a:t>
            </a:r>
            <a:r>
              <a:rPr lang="pt-PT" dirty="0" err="1" smtClean="0"/>
              <a:t>the</a:t>
            </a:r>
            <a:r>
              <a:rPr lang="pt-PT" dirty="0" smtClean="0"/>
              <a:t> </a:t>
            </a:r>
            <a:r>
              <a:rPr lang="pt-PT" dirty="0" err="1" smtClean="0"/>
              <a:t>way</a:t>
            </a:r>
            <a:r>
              <a:rPr lang="pt-PT" dirty="0" smtClean="0"/>
              <a:t>. </a:t>
            </a:r>
            <a:r>
              <a:rPr lang="pt-PT" dirty="0" err="1" smtClean="0"/>
              <a:t>You</a:t>
            </a:r>
            <a:r>
              <a:rPr lang="pt-PT" dirty="0" smtClean="0"/>
              <a:t> </a:t>
            </a:r>
            <a:r>
              <a:rPr lang="pt-PT" dirty="0" err="1" smtClean="0"/>
              <a:t>should</a:t>
            </a:r>
            <a:r>
              <a:rPr lang="pt-PT" dirty="0" smtClean="0"/>
              <a:t> </a:t>
            </a:r>
            <a:r>
              <a:rPr lang="pt-PT" dirty="0" err="1" smtClean="0"/>
              <a:t>select</a:t>
            </a:r>
            <a:r>
              <a:rPr lang="pt-PT" dirty="0" smtClean="0"/>
              <a:t> </a:t>
            </a:r>
            <a:r>
              <a:rPr lang="pt-PT" dirty="0" err="1" smtClean="0"/>
              <a:t>what</a:t>
            </a:r>
            <a:r>
              <a:rPr lang="pt-PT" dirty="0" smtClean="0"/>
              <a:t> </a:t>
            </a:r>
            <a:r>
              <a:rPr lang="pt-PT" dirty="0" err="1" smtClean="0"/>
              <a:t>you</a:t>
            </a:r>
            <a:r>
              <a:rPr lang="pt-PT" dirty="0" smtClean="0"/>
              <a:t> </a:t>
            </a:r>
            <a:r>
              <a:rPr lang="pt-PT" dirty="0" err="1" smtClean="0"/>
              <a:t>need</a:t>
            </a:r>
            <a:r>
              <a:rPr lang="pt-PT" dirty="0" smtClean="0"/>
              <a:t> for </a:t>
            </a:r>
            <a:r>
              <a:rPr lang="pt-PT" dirty="0" err="1" smtClean="0"/>
              <a:t>the</a:t>
            </a:r>
            <a:r>
              <a:rPr lang="pt-PT" dirty="0" smtClean="0"/>
              <a:t> </a:t>
            </a:r>
            <a:r>
              <a:rPr lang="pt-PT" dirty="0" err="1" smtClean="0"/>
              <a:t>biological</a:t>
            </a:r>
            <a:r>
              <a:rPr lang="pt-PT" dirty="0" smtClean="0"/>
              <a:t> </a:t>
            </a:r>
            <a:r>
              <a:rPr lang="pt-PT" dirty="0" err="1" smtClean="0"/>
              <a:t>question</a:t>
            </a:r>
            <a:r>
              <a:rPr lang="pt-PT" dirty="0" smtClean="0"/>
              <a:t> </a:t>
            </a:r>
            <a:r>
              <a:rPr lang="pt-PT" dirty="0" err="1" smtClean="0"/>
              <a:t>at</a:t>
            </a:r>
            <a:r>
              <a:rPr lang="pt-PT" dirty="0" smtClean="0"/>
              <a:t> </a:t>
            </a:r>
            <a:r>
              <a:rPr lang="pt-PT" dirty="0" err="1" smtClean="0"/>
              <a:t>hand</a:t>
            </a:r>
            <a:r>
              <a:rPr lang="pt-PT" dirty="0" smtClean="0"/>
              <a:t> </a:t>
            </a:r>
          </a:p>
          <a:p>
            <a:pPr marL="438912" indent="-320040" eaLnBrk="1" fontAlgn="auto" hangingPunct="1">
              <a:spcBef>
                <a:spcPts val="0"/>
              </a:spcBef>
              <a:spcAft>
                <a:spcPts val="0"/>
              </a:spcAft>
              <a:buFont typeface="Wingdings 2"/>
              <a:buChar char=""/>
              <a:defRPr/>
            </a:pPr>
            <a:endParaRPr lang="pt-PT" dirty="0"/>
          </a:p>
          <a:p>
            <a:pPr marL="438912" indent="-320040" eaLnBrk="1" fontAlgn="auto" hangingPunct="1">
              <a:spcBef>
                <a:spcPts val="0"/>
              </a:spcBef>
              <a:spcAft>
                <a:spcPts val="0"/>
              </a:spcAft>
              <a:buFont typeface="Wingdings 2"/>
              <a:buChar char=""/>
              <a:defRPr/>
            </a:pPr>
            <a:r>
              <a:rPr lang="pt-PT" dirty="0" err="1" smtClean="0"/>
              <a:t>Make</a:t>
            </a:r>
            <a:r>
              <a:rPr lang="pt-PT" dirty="0" smtClean="0"/>
              <a:t> </a:t>
            </a:r>
            <a:r>
              <a:rPr lang="pt-PT" dirty="0" err="1" smtClean="0"/>
              <a:t>sure</a:t>
            </a:r>
            <a:r>
              <a:rPr lang="pt-PT" dirty="0" smtClean="0"/>
              <a:t> </a:t>
            </a:r>
            <a:r>
              <a:rPr lang="pt-PT" dirty="0" err="1" smtClean="0"/>
              <a:t>that</a:t>
            </a:r>
            <a:r>
              <a:rPr lang="pt-PT" dirty="0" smtClean="0"/>
              <a:t> </a:t>
            </a:r>
            <a:r>
              <a:rPr lang="pt-PT" dirty="0" err="1" smtClean="0"/>
              <a:t>you</a:t>
            </a:r>
            <a:r>
              <a:rPr lang="pt-PT" dirty="0" smtClean="0"/>
              <a:t> </a:t>
            </a:r>
            <a:r>
              <a:rPr lang="pt-PT" dirty="0" err="1" smtClean="0"/>
              <a:t>understand</a:t>
            </a:r>
            <a:r>
              <a:rPr lang="pt-PT" dirty="0" smtClean="0"/>
              <a:t> </a:t>
            </a:r>
            <a:r>
              <a:rPr lang="pt-PT" dirty="0" err="1" smtClean="0"/>
              <a:t>each</a:t>
            </a:r>
            <a:r>
              <a:rPr lang="pt-PT" dirty="0" smtClean="0"/>
              <a:t> software </a:t>
            </a:r>
            <a:r>
              <a:rPr lang="pt-PT" dirty="0" err="1" smtClean="0"/>
              <a:t>assumptions</a:t>
            </a:r>
            <a:r>
              <a:rPr lang="pt-PT" dirty="0" smtClean="0"/>
              <a:t> </a:t>
            </a:r>
            <a:r>
              <a:rPr lang="pt-PT" dirty="0" err="1" smtClean="0"/>
              <a:t>and</a:t>
            </a:r>
            <a:r>
              <a:rPr lang="pt-PT" dirty="0" smtClean="0"/>
              <a:t> </a:t>
            </a:r>
            <a:r>
              <a:rPr lang="pt-PT" dirty="0" err="1" smtClean="0"/>
              <a:t>limitations</a:t>
            </a:r>
            <a:r>
              <a:rPr lang="pt-PT" dirty="0" smtClean="0"/>
              <a:t> ! </a:t>
            </a:r>
            <a:r>
              <a:rPr lang="pt-PT" dirty="0" err="1" smtClean="0"/>
              <a:t>One</a:t>
            </a:r>
            <a:r>
              <a:rPr lang="pt-PT" dirty="0" smtClean="0"/>
              <a:t> can </a:t>
            </a:r>
            <a:r>
              <a:rPr lang="pt-PT" dirty="0" err="1" smtClean="0"/>
              <a:t>easily</a:t>
            </a:r>
            <a:r>
              <a:rPr lang="pt-PT" dirty="0" smtClean="0"/>
              <a:t> </a:t>
            </a:r>
            <a:r>
              <a:rPr lang="pt-PT" dirty="0" err="1" smtClean="0"/>
              <a:t>overinterpret</a:t>
            </a:r>
            <a:r>
              <a:rPr lang="pt-PT" dirty="0" smtClean="0"/>
              <a:t> </a:t>
            </a:r>
            <a:r>
              <a:rPr lang="pt-PT" dirty="0" err="1" smtClean="0"/>
              <a:t>results</a:t>
            </a:r>
            <a:r>
              <a:rPr lang="pt-PT" dirty="0" smtClean="0"/>
              <a:t> </a:t>
            </a:r>
            <a:r>
              <a:rPr lang="pt-PT" dirty="0" err="1" smtClean="0"/>
              <a:t>or</a:t>
            </a:r>
            <a:r>
              <a:rPr lang="pt-PT" dirty="0" smtClean="0"/>
              <a:t> </a:t>
            </a:r>
            <a:r>
              <a:rPr lang="pt-PT" dirty="0" err="1" smtClean="0"/>
              <a:t>not</a:t>
            </a:r>
            <a:r>
              <a:rPr lang="pt-PT" dirty="0" smtClean="0"/>
              <a:t> </a:t>
            </a:r>
            <a:r>
              <a:rPr lang="pt-PT" dirty="0" err="1" smtClean="0"/>
              <a:t>be</a:t>
            </a:r>
            <a:r>
              <a:rPr lang="pt-PT" dirty="0" smtClean="0"/>
              <a:t> </a:t>
            </a:r>
            <a:r>
              <a:rPr lang="pt-PT" dirty="0" err="1" smtClean="0"/>
              <a:t>aware</a:t>
            </a:r>
            <a:r>
              <a:rPr lang="pt-PT" dirty="0" smtClean="0"/>
              <a:t> </a:t>
            </a:r>
            <a:r>
              <a:rPr lang="pt-PT" dirty="0" err="1" smtClean="0"/>
              <a:t>of</a:t>
            </a:r>
            <a:r>
              <a:rPr lang="pt-PT" dirty="0" smtClean="0"/>
              <a:t> </a:t>
            </a:r>
            <a:r>
              <a:rPr lang="pt-PT" dirty="0" err="1" smtClean="0"/>
              <a:t>missing</a:t>
            </a:r>
            <a:r>
              <a:rPr lang="pt-PT" dirty="0" smtClean="0"/>
              <a:t> </a:t>
            </a:r>
            <a:r>
              <a:rPr lang="pt-PT" dirty="0" err="1" smtClean="0"/>
              <a:t>results</a:t>
            </a:r>
            <a:endParaRPr lang="pt-PT" dirty="0" smtClean="0"/>
          </a:p>
          <a:p>
            <a:pPr marL="438912" indent="-320040" eaLnBrk="1" fontAlgn="auto" hangingPunct="1">
              <a:spcBef>
                <a:spcPts val="0"/>
              </a:spcBef>
              <a:spcAft>
                <a:spcPts val="0"/>
              </a:spcAft>
              <a:buFont typeface="Wingdings 2"/>
              <a:buChar char=""/>
              <a:defRPr/>
            </a:pPr>
            <a:endParaRPr lang="pt-PT" dirty="0"/>
          </a:p>
          <a:p>
            <a:pPr marL="438912" indent="-320040" eaLnBrk="1" fontAlgn="auto" hangingPunct="1">
              <a:spcBef>
                <a:spcPts val="0"/>
              </a:spcBef>
              <a:spcAft>
                <a:spcPts val="0"/>
              </a:spcAft>
              <a:buFont typeface="Wingdings 2"/>
              <a:buChar char=""/>
              <a:defRPr/>
            </a:pPr>
            <a:r>
              <a:rPr lang="pt-PT" dirty="0" err="1" smtClean="0"/>
              <a:t>There</a:t>
            </a:r>
            <a:r>
              <a:rPr lang="pt-PT" dirty="0" smtClean="0"/>
              <a:t> </a:t>
            </a:r>
            <a:r>
              <a:rPr lang="pt-PT" dirty="0" err="1" smtClean="0"/>
              <a:t>is</a:t>
            </a:r>
            <a:r>
              <a:rPr lang="pt-PT" dirty="0" smtClean="0"/>
              <a:t> a </a:t>
            </a:r>
            <a:r>
              <a:rPr lang="pt-PT" dirty="0" err="1" smtClean="0"/>
              <a:t>hidden</a:t>
            </a:r>
            <a:r>
              <a:rPr lang="pt-PT" dirty="0" smtClean="0"/>
              <a:t> </a:t>
            </a:r>
            <a:r>
              <a:rPr lang="pt-PT" dirty="0" err="1" smtClean="0"/>
              <a:t>cost</a:t>
            </a:r>
            <a:r>
              <a:rPr lang="pt-PT" dirty="0" smtClean="0"/>
              <a:t> for </a:t>
            </a:r>
            <a:r>
              <a:rPr lang="pt-PT" dirty="0" err="1" smtClean="0"/>
              <a:t>analyses</a:t>
            </a:r>
            <a:r>
              <a:rPr lang="pt-PT" dirty="0" smtClean="0"/>
              <a:t>: Computacional </a:t>
            </a:r>
            <a:r>
              <a:rPr lang="pt-PT" dirty="0" err="1" smtClean="0"/>
              <a:t>power</a:t>
            </a:r>
            <a:r>
              <a:rPr lang="pt-PT" dirty="0" smtClean="0"/>
              <a:t> </a:t>
            </a:r>
            <a:r>
              <a:rPr lang="pt-PT" dirty="0" err="1" smtClean="0"/>
              <a:t>and</a:t>
            </a:r>
            <a:r>
              <a:rPr lang="pt-PT" dirty="0" smtClean="0"/>
              <a:t> </a:t>
            </a:r>
            <a:r>
              <a:rPr lang="pt-PT" dirty="0" err="1" smtClean="0"/>
              <a:t>bioinformatics</a:t>
            </a:r>
            <a:r>
              <a:rPr lang="pt-PT" dirty="0" smtClean="0"/>
              <a:t> </a:t>
            </a:r>
            <a:r>
              <a:rPr lang="pt-PT" dirty="0" err="1" smtClean="0"/>
              <a:t>knowledge</a:t>
            </a:r>
            <a:r>
              <a:rPr lang="pt-PT" dirty="0" smtClean="0"/>
              <a:t>.</a:t>
            </a:r>
          </a:p>
          <a:p>
            <a:pPr marL="118872" indent="0" eaLnBrk="1" fontAlgn="auto" hangingPunct="1">
              <a:spcBef>
                <a:spcPts val="0"/>
              </a:spcBef>
              <a:spcAft>
                <a:spcPts val="0"/>
              </a:spcAft>
              <a:buFont typeface="Wingdings 2"/>
              <a:buNone/>
              <a:defRPr/>
            </a:pPr>
            <a:r>
              <a:rPr lang="pt-PT" dirty="0" smtClean="0"/>
              <a:t> </a:t>
            </a:r>
          </a:p>
          <a:p>
            <a:pPr marL="438912" indent="-320040" eaLnBrk="1" fontAlgn="auto" hangingPunct="1">
              <a:spcBef>
                <a:spcPts val="0"/>
              </a:spcBef>
              <a:spcAft>
                <a:spcPts val="0"/>
              </a:spcAft>
              <a:buFont typeface="Wingdings 2"/>
              <a:buChar char=""/>
              <a:defRPr/>
            </a:pPr>
            <a:r>
              <a:rPr lang="pt-PT" dirty="0" err="1" smtClean="0"/>
              <a:t>Fast</a:t>
            </a:r>
            <a:r>
              <a:rPr lang="pt-PT" dirty="0" smtClean="0"/>
              <a:t> </a:t>
            </a:r>
            <a:r>
              <a:rPr lang="pt-PT" dirty="0" err="1" smtClean="0"/>
              <a:t>changing</a:t>
            </a:r>
            <a:r>
              <a:rPr lang="pt-PT" dirty="0" smtClean="0"/>
              <a:t> </a:t>
            </a:r>
            <a:r>
              <a:rPr lang="pt-PT" dirty="0" err="1" smtClean="0"/>
              <a:t>field</a:t>
            </a:r>
            <a:r>
              <a:rPr lang="pt-PT" dirty="0" smtClean="0"/>
              <a:t> </a:t>
            </a:r>
            <a:r>
              <a:rPr lang="pt-PT" dirty="0" err="1" smtClean="0"/>
              <a:t>with</a:t>
            </a:r>
            <a:r>
              <a:rPr lang="pt-PT" dirty="0" smtClean="0"/>
              <a:t> </a:t>
            </a:r>
            <a:r>
              <a:rPr lang="pt-PT" dirty="0" err="1" smtClean="0"/>
              <a:t>lots</a:t>
            </a:r>
            <a:r>
              <a:rPr lang="pt-PT" dirty="0" smtClean="0"/>
              <a:t> </a:t>
            </a:r>
            <a:r>
              <a:rPr lang="pt-PT" dirty="0" err="1" smtClean="0"/>
              <a:t>of</a:t>
            </a:r>
            <a:r>
              <a:rPr lang="pt-PT" dirty="0" smtClean="0"/>
              <a:t> </a:t>
            </a:r>
            <a:r>
              <a:rPr lang="pt-PT" dirty="0" err="1" smtClean="0"/>
              <a:t>promises</a:t>
            </a:r>
            <a:r>
              <a:rPr lang="pt-PT" dirty="0" smtClean="0"/>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will happen in the next hours/days</a:t>
            </a:r>
            <a:r>
              <a:rPr lang="mr-IN" dirty="0" smtClean="0"/>
              <a:t>…</a:t>
            </a:r>
            <a:r>
              <a:rPr lang="pt-PT" dirty="0" smtClean="0"/>
              <a:t>.</a:t>
            </a:r>
            <a:endParaRPr lang="en-US" dirty="0"/>
          </a:p>
        </p:txBody>
      </p:sp>
      <p:sp>
        <p:nvSpPr>
          <p:cNvPr id="4" name="Rectangle 3"/>
          <p:cNvSpPr/>
          <p:nvPr/>
        </p:nvSpPr>
        <p:spPr>
          <a:xfrm>
            <a:off x="2680448" y="1678191"/>
            <a:ext cx="1375186" cy="7100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INNUCA</a:t>
            </a:r>
            <a:endParaRPr lang="en-US" dirty="0"/>
          </a:p>
        </p:txBody>
      </p:sp>
      <p:sp>
        <p:nvSpPr>
          <p:cNvPr id="5" name="Rectangle 4"/>
          <p:cNvSpPr/>
          <p:nvPr/>
        </p:nvSpPr>
        <p:spPr>
          <a:xfrm>
            <a:off x="5057886" y="1678192"/>
            <a:ext cx="2474259" cy="7100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chewBBACA</a:t>
            </a:r>
            <a:endParaRPr lang="en-US" dirty="0"/>
          </a:p>
        </p:txBody>
      </p:sp>
      <p:sp>
        <p:nvSpPr>
          <p:cNvPr id="6" name="Rectangle 5"/>
          <p:cNvSpPr/>
          <p:nvPr/>
        </p:nvSpPr>
        <p:spPr>
          <a:xfrm>
            <a:off x="840889" y="3099995"/>
            <a:ext cx="1375186" cy="7100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ReMatCh</a:t>
            </a:r>
            <a:endParaRPr lang="en-US" dirty="0"/>
          </a:p>
        </p:txBody>
      </p:sp>
      <p:sp>
        <p:nvSpPr>
          <p:cNvPr id="7" name="Rectangle 6"/>
          <p:cNvSpPr/>
          <p:nvPr/>
        </p:nvSpPr>
        <p:spPr>
          <a:xfrm>
            <a:off x="5057885" y="3656703"/>
            <a:ext cx="2474259" cy="7100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Roary</a:t>
            </a:r>
            <a:endParaRPr lang="en-US" dirty="0"/>
          </a:p>
        </p:txBody>
      </p:sp>
      <p:sp>
        <p:nvSpPr>
          <p:cNvPr id="8" name="Rectangle 7"/>
          <p:cNvSpPr/>
          <p:nvPr/>
        </p:nvSpPr>
        <p:spPr>
          <a:xfrm>
            <a:off x="5057885" y="4876800"/>
            <a:ext cx="2474259" cy="7100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Scoary</a:t>
            </a:r>
            <a:endParaRPr lang="en-US" dirty="0"/>
          </a:p>
        </p:txBody>
      </p:sp>
      <p:sp>
        <p:nvSpPr>
          <p:cNvPr id="9" name="Rectangle 8"/>
          <p:cNvSpPr/>
          <p:nvPr/>
        </p:nvSpPr>
        <p:spPr>
          <a:xfrm>
            <a:off x="5057885" y="2676681"/>
            <a:ext cx="2474259" cy="7100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Prokka</a:t>
            </a:r>
            <a:endParaRPr lang="en-US" dirty="0"/>
          </a:p>
        </p:txBody>
      </p:sp>
      <p:sp>
        <p:nvSpPr>
          <p:cNvPr id="10" name="Rectangle 9"/>
          <p:cNvSpPr/>
          <p:nvPr/>
        </p:nvSpPr>
        <p:spPr>
          <a:xfrm>
            <a:off x="785308" y="1678191"/>
            <a:ext cx="1486348" cy="71000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Reads</a:t>
            </a:r>
            <a:endParaRPr lang="en-US" dirty="0"/>
          </a:p>
        </p:txBody>
      </p:sp>
      <p:sp>
        <p:nvSpPr>
          <p:cNvPr id="11" name="Rectangle 10"/>
          <p:cNvSpPr/>
          <p:nvPr/>
        </p:nvSpPr>
        <p:spPr>
          <a:xfrm>
            <a:off x="2680448" y="3454998"/>
            <a:ext cx="1375186" cy="7100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Abricate</a:t>
            </a:r>
            <a:endParaRPr lang="en-US" dirty="0"/>
          </a:p>
        </p:txBody>
      </p:sp>
      <p:cxnSp>
        <p:nvCxnSpPr>
          <p:cNvPr id="13" name="Straight Arrow Connector 12"/>
          <p:cNvCxnSpPr>
            <a:stCxn id="10" idx="3"/>
            <a:endCxn id="4" idx="1"/>
          </p:cNvCxnSpPr>
          <p:nvPr/>
        </p:nvCxnSpPr>
        <p:spPr>
          <a:xfrm>
            <a:off x="2271656" y="2033194"/>
            <a:ext cx="4087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2"/>
            <a:endCxn id="6" idx="0"/>
          </p:cNvCxnSpPr>
          <p:nvPr/>
        </p:nvCxnSpPr>
        <p:spPr>
          <a:xfrm>
            <a:off x="1528482" y="2388196"/>
            <a:ext cx="0" cy="711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2"/>
            <a:endCxn id="11" idx="0"/>
          </p:cNvCxnSpPr>
          <p:nvPr/>
        </p:nvCxnSpPr>
        <p:spPr>
          <a:xfrm>
            <a:off x="3368041" y="2388196"/>
            <a:ext cx="0" cy="1066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3"/>
            <a:endCxn id="5" idx="1"/>
          </p:cNvCxnSpPr>
          <p:nvPr/>
        </p:nvCxnSpPr>
        <p:spPr>
          <a:xfrm>
            <a:off x="4055634" y="2033194"/>
            <a:ext cx="100225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4" idx="3"/>
            <a:endCxn id="9" idx="1"/>
          </p:cNvCxnSpPr>
          <p:nvPr/>
        </p:nvCxnSpPr>
        <p:spPr>
          <a:xfrm>
            <a:off x="4055634" y="2033194"/>
            <a:ext cx="1002251" cy="998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3"/>
            <a:endCxn id="7" idx="1"/>
          </p:cNvCxnSpPr>
          <p:nvPr/>
        </p:nvCxnSpPr>
        <p:spPr>
          <a:xfrm>
            <a:off x="4055634" y="2033194"/>
            <a:ext cx="1002251" cy="197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7" idx="2"/>
            <a:endCxn id="8" idx="0"/>
          </p:cNvCxnSpPr>
          <p:nvPr/>
        </p:nvCxnSpPr>
        <p:spPr>
          <a:xfrm>
            <a:off x="6295015" y="4366708"/>
            <a:ext cx="0" cy="510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69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Acknowledgments</a:t>
            </a:r>
          </a:p>
        </p:txBody>
      </p:sp>
      <p:pic>
        <p:nvPicPr>
          <p:cNvPr id="6349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31950"/>
            <a:ext cx="8397875"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75" y="1897063"/>
            <a:ext cx="5032375"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3889375" y="3206750"/>
            <a:ext cx="914400" cy="914400"/>
          </a:xfrm>
          <a:prstGeom prst="ellipse">
            <a:avLst/>
          </a:prstGeom>
          <a:noFill/>
          <a:ln w="25400" cap="rnd">
            <a:solidFill>
              <a:srgbClr val="FF0000"/>
            </a:solidFill>
            <a:round/>
            <a:headEnd/>
            <a:tailEnd/>
          </a:ln>
          <a:effectLst>
            <a:outerShdw blurRad="39000" dist="254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Oval 7"/>
          <p:cNvSpPr>
            <a:spLocks noChangeArrowheads="1"/>
          </p:cNvSpPr>
          <p:nvPr/>
        </p:nvSpPr>
        <p:spPr bwMode="auto">
          <a:xfrm>
            <a:off x="7483475" y="2909888"/>
            <a:ext cx="914400" cy="914400"/>
          </a:xfrm>
          <a:prstGeom prst="ellipse">
            <a:avLst/>
          </a:prstGeom>
          <a:noFill/>
          <a:ln w="25400" cap="rnd">
            <a:solidFill>
              <a:srgbClr val="FF0000"/>
            </a:solidFill>
            <a:round/>
            <a:headEnd/>
            <a:tailEnd/>
          </a:ln>
          <a:effectLst>
            <a:outerShdw blurRad="39000" dist="254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9" name="Oval 8"/>
          <p:cNvSpPr>
            <a:spLocks noChangeArrowheads="1"/>
          </p:cNvSpPr>
          <p:nvPr/>
        </p:nvSpPr>
        <p:spPr bwMode="auto">
          <a:xfrm>
            <a:off x="5472113" y="2832100"/>
            <a:ext cx="573087" cy="606425"/>
          </a:xfrm>
          <a:prstGeom prst="ellipse">
            <a:avLst/>
          </a:prstGeom>
          <a:noFill/>
          <a:ln w="25400" cap="rnd">
            <a:solidFill>
              <a:srgbClr val="FF0000"/>
            </a:solidFill>
            <a:round/>
            <a:headEnd/>
            <a:tailEnd/>
          </a:ln>
          <a:effectLst>
            <a:outerShdw blurRad="39000" dist="254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Acknowledgments</a:t>
            </a:r>
            <a:endParaRPr lang="en-US" dirty="0">
              <a:solidFill>
                <a:schemeClr val="accent1">
                  <a:satMod val="150000"/>
                </a:schemeClr>
              </a:solidFill>
            </a:endParaRPr>
          </a:p>
        </p:txBody>
      </p:sp>
      <p:cxnSp>
        <p:nvCxnSpPr>
          <p:cNvPr id="12" name="Shape 429"/>
          <p:cNvCxnSpPr>
            <a:cxnSpLocks noChangeShapeType="1"/>
          </p:cNvCxnSpPr>
          <p:nvPr/>
        </p:nvCxnSpPr>
        <p:spPr bwMode="auto">
          <a:xfrm>
            <a:off x="381000" y="1690688"/>
            <a:ext cx="8229600" cy="0"/>
          </a:xfrm>
          <a:prstGeom prst="straightConnector1">
            <a:avLst/>
          </a:prstGeom>
          <a:noFill/>
          <a:ln w="25400">
            <a:solidFill>
              <a:srgbClr val="FF9900"/>
            </a:solidFill>
            <a:round/>
            <a:headEnd/>
            <a:tailEnd/>
          </a:ln>
          <a:effectLst>
            <a:outerShdw blurRad="39999" dist="20000" dir="5400000" rotWithShape="0">
              <a:srgbClr val="000000">
                <a:alpha val="37650"/>
              </a:srgbClr>
            </a:outerShdw>
          </a:effectLst>
          <a:extLst>
            <a:ext uri="{909E8E84-426E-40DD-AFC4-6F175D3DCCD1}">
              <a14:hiddenFill xmlns:a14="http://schemas.microsoft.com/office/drawing/2010/main">
                <a:noFill/>
              </a14:hiddenFill>
            </a:ext>
          </a:extLst>
        </p:spPr>
      </p:cxnSp>
      <p:pic>
        <p:nvPicPr>
          <p:cNvPr id="64515" name="Shape 430" descr="ummi1small2.pn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4899025"/>
            <a:ext cx="7620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Shape 431" descr="LOGO2.pn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263" y="4899025"/>
            <a:ext cx="17272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Shape 432" descr="logo_imm.png"/>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8063" y="4989513"/>
            <a:ext cx="1687512"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Shape 433" descr="customLogo.jpeg"/>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675" y="3482975"/>
            <a:ext cx="2701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Shape 434" descr="logo-fct.png"/>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826000"/>
            <a:ext cx="154622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Shape 435" descr="ULISBOA_VERTICAL_RGB.jpg"/>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575" y="4924425"/>
            <a:ext cx="63023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Shape 436"/>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7275" y="4349750"/>
            <a:ext cx="37433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2" name="Shape 437"/>
          <p:cNvSpPr txBox="1">
            <a:spLocks noChangeArrowheads="1"/>
          </p:cNvSpPr>
          <p:nvPr/>
        </p:nvSpPr>
        <p:spPr bwMode="auto">
          <a:xfrm>
            <a:off x="252413" y="3195638"/>
            <a:ext cx="8434387"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just" eaLnBrk="1" hangingPunct="1"/>
            <a:r>
              <a:rPr lang="pt-PT" altLang="x-none">
                <a:solidFill>
                  <a:srgbClr val="000000"/>
                </a:solidFill>
                <a:latin typeface="Calibri" charset="0"/>
                <a:ea typeface="Calibri" charset="0"/>
                <a:cs typeface="Calibri" charset="0"/>
                <a:sym typeface="Calibri" charset="0"/>
              </a:rPr>
              <a:t>INNUENDO project [GP/EFSA/AFSCO/2015/01/CT2] </a:t>
            </a:r>
          </a:p>
          <a:p>
            <a:pPr algn="just" eaLnBrk="1" hangingPunct="1"/>
            <a:endParaRPr lang="pt-PT" altLang="x-none" sz="1500">
              <a:solidFill>
                <a:srgbClr val="000000"/>
              </a:solidFill>
              <a:latin typeface="Calibri" charset="0"/>
              <a:ea typeface="Calibri" charset="0"/>
              <a:cs typeface="Calibri" charset="0"/>
              <a:sym typeface="Calibri" charset="0"/>
            </a:endParaRPr>
          </a:p>
          <a:p>
            <a:pPr algn="just" eaLnBrk="1" hangingPunct="1"/>
            <a:r>
              <a:rPr lang="pt-PT" altLang="x-none" sz="1500">
                <a:solidFill>
                  <a:srgbClr val="000000"/>
                </a:solidFill>
                <a:latin typeface="Calibri" charset="0"/>
                <a:ea typeface="Calibri" charset="0"/>
                <a:cs typeface="Calibri" charset="0"/>
                <a:sym typeface="Calibri" charset="0"/>
              </a:rPr>
              <a:t>BacGenTrack project [FCT / Scientific and Technological Research Council of Turkey, TUBITAK/0004/2014]</a:t>
            </a:r>
          </a:p>
          <a:p>
            <a:pPr algn="just" eaLnBrk="1" hangingPunct="1"/>
            <a:endParaRPr lang="pt-PT" altLang="x-none" sz="1500">
              <a:solidFill>
                <a:srgbClr val="000000"/>
              </a:solidFill>
              <a:latin typeface="Calibri" charset="0"/>
              <a:ea typeface="Calibri" charset="0"/>
              <a:cs typeface="Calibri" charset="0"/>
              <a:sym typeface="Calibri" charset="0"/>
            </a:endParaRPr>
          </a:p>
          <a:p>
            <a:pPr algn="just" eaLnBrk="1" hangingPunct="1"/>
            <a:r>
              <a:rPr lang="pt-PT" altLang="x-none" sz="1500">
                <a:solidFill>
                  <a:srgbClr val="000000"/>
                </a:solidFill>
                <a:latin typeface="Calibri" charset="0"/>
                <a:ea typeface="Calibri" charset="0"/>
                <a:cs typeface="Calibri" charset="0"/>
                <a:sym typeface="Calibri" charset="0"/>
              </a:rPr>
              <a:t>ONEIDA project (LISBOA-01-0145-FEDER-016417) co-funded by FEEI - “Fundos Europeus Estruturais e de Investimento” from “Programa Operacional Regional Lisboa 2020” and by national funds from FCT - “Fundação para a Ciência e Tecnologia”</a:t>
            </a:r>
          </a:p>
          <a:p>
            <a:pPr algn="just" eaLnBrk="1" hangingPunct="1">
              <a:buClr>
                <a:srgbClr val="000000"/>
              </a:buClr>
              <a:buFont typeface="Arial" charset="0"/>
              <a:buNone/>
            </a:pPr>
            <a:endParaRPr lang="x-none" altLang="x-none" sz="1200">
              <a:solidFill>
                <a:srgbClr val="000000"/>
              </a:solidFill>
              <a:latin typeface="Calibri" charset="0"/>
              <a:ea typeface="Calibri" charset="0"/>
              <a:cs typeface="Calibri" charset="0"/>
              <a:sym typeface="Calibri" charset="0"/>
            </a:endParaRPr>
          </a:p>
          <a:p>
            <a:pPr algn="just" eaLnBrk="1" hangingPunct="1">
              <a:buClr>
                <a:srgbClr val="000000"/>
              </a:buClr>
              <a:buFont typeface="Arial" charset="0"/>
              <a:buNone/>
            </a:pPr>
            <a:endParaRPr lang="x-none" altLang="x-none" sz="1200">
              <a:solidFill>
                <a:srgbClr val="000000"/>
              </a:solidFill>
              <a:latin typeface="Calibri" charset="0"/>
              <a:ea typeface="Calibri" charset="0"/>
              <a:cs typeface="Calibri" charset="0"/>
              <a:sym typeface="Calibri" charset="0"/>
            </a:endParaRPr>
          </a:p>
          <a:p>
            <a:pPr algn="just" eaLnBrk="1" hangingPunct="1"/>
            <a:endParaRPr lang="x-none" altLang="x-none" sz="1200">
              <a:solidFill>
                <a:srgbClr val="000000"/>
              </a:solidFill>
              <a:latin typeface="Calibri" charset="0"/>
              <a:ea typeface="Calibri" charset="0"/>
              <a:cs typeface="Calibri" charset="0"/>
              <a:sym typeface="Calibri" charset="0"/>
            </a:endParaRPr>
          </a:p>
          <a:p>
            <a:pPr algn="just" eaLnBrk="1" hangingPunct="1"/>
            <a:r>
              <a:rPr lang="pt-PT" altLang="x-none" sz="1200">
                <a:solidFill>
                  <a:srgbClr val="000000"/>
                </a:solidFill>
              </a:rPr>
              <a:t>					</a:t>
            </a:r>
          </a:p>
          <a:p>
            <a:pPr algn="just" eaLnBrk="1" hangingPunct="1"/>
            <a:r>
              <a:rPr lang="pt-PT" altLang="x-none" sz="1200">
                <a:solidFill>
                  <a:srgbClr val="000000"/>
                </a:solidFill>
              </a:rPr>
              <a:t>				</a:t>
            </a:r>
          </a:p>
          <a:p>
            <a:pPr algn="just" eaLnBrk="1" hangingPunct="1"/>
            <a:r>
              <a:rPr lang="pt-PT" altLang="x-none" sz="1200">
                <a:solidFill>
                  <a:srgbClr val="000000"/>
                </a:solidFill>
              </a:rPr>
              <a:t>			</a:t>
            </a:r>
          </a:p>
          <a:p>
            <a:pPr algn="just" eaLnBrk="1" hangingPunct="1"/>
            <a:r>
              <a:rPr lang="pt-PT" altLang="x-none" sz="1200">
                <a:solidFill>
                  <a:srgbClr val="000000"/>
                </a:solidFill>
              </a:rPr>
              <a:t>		</a:t>
            </a:r>
          </a:p>
        </p:txBody>
      </p:sp>
      <p:sp>
        <p:nvSpPr>
          <p:cNvPr id="29" name="Shape 438"/>
          <p:cNvSpPr txBox="1"/>
          <p:nvPr/>
        </p:nvSpPr>
        <p:spPr>
          <a:xfrm>
            <a:off x="285750" y="3801752"/>
            <a:ext cx="4305300" cy="471000"/>
          </a:xfrm>
          <a:prstGeom prst="rect">
            <a:avLst/>
          </a:prstGeom>
          <a:noFill/>
          <a:ln>
            <a:noFill/>
          </a:ln>
        </p:spPr>
        <p:txBody>
          <a:bodyPr lIns="91425" tIns="91425" rIns="91425" bIns="91425"/>
          <a:lstStyle/>
          <a:p>
            <a:pPr indent="-69850" eaLnBrk="1" fontAlgn="auto" hangingPunct="1">
              <a:lnSpc>
                <a:spcPct val="115000"/>
              </a:lnSpc>
              <a:spcBef>
                <a:spcPts val="0"/>
              </a:spcBef>
              <a:spcAft>
                <a:spcPts val="0"/>
              </a:spcAft>
              <a:buClr>
                <a:schemeClr val="dk1"/>
              </a:buClr>
              <a:buSzPct val="122222"/>
              <a:buFont typeface="Arial"/>
              <a:buNone/>
              <a:defRPr/>
            </a:pPr>
            <a:r>
              <a:rPr lang="pt-PT" sz="900" b="1">
                <a:solidFill>
                  <a:srgbClr val="333333"/>
                </a:solidFill>
                <a:highlight>
                  <a:srgbClr val="FFFFFF"/>
                </a:highlight>
                <a:latin typeface="+mn-lt"/>
              </a:rPr>
              <a:t>Disclaimer</a:t>
            </a:r>
          </a:p>
          <a:p>
            <a:pPr eaLnBrk="1" fontAlgn="auto" hangingPunct="1">
              <a:lnSpc>
                <a:spcPct val="115000"/>
              </a:lnSpc>
              <a:spcBef>
                <a:spcPts val="0"/>
              </a:spcBef>
              <a:spcAft>
                <a:spcPts val="800"/>
              </a:spcAft>
              <a:buClr>
                <a:schemeClr val="dk1"/>
              </a:buClr>
              <a:buSzPct val="122222"/>
              <a:buFont typeface="Arial"/>
              <a:buNone/>
              <a:defRPr/>
            </a:pPr>
            <a:r>
              <a:rPr lang="pt-PT" sz="900">
                <a:solidFill>
                  <a:srgbClr val="333333"/>
                </a:solidFill>
                <a:highlight>
                  <a:srgbClr val="FFFFFF"/>
                </a:highlight>
                <a:latin typeface="+mn-lt"/>
              </a:rPr>
              <a:t>The conclusions, findings, and opinions expressed in this presentation reflect only the view of the INNUENDO consortium members and not the official position of the European Food Safety Authority nor of the Government of the Basque Country that are not responsible for any use that may be made of the information they contain.</a:t>
            </a:r>
          </a:p>
          <a:p>
            <a:pPr eaLnBrk="1" fontAlgn="auto" hangingPunct="1">
              <a:spcBef>
                <a:spcPts val="0"/>
              </a:spcBef>
              <a:spcAft>
                <a:spcPts val="0"/>
              </a:spcAft>
              <a:defRPr/>
            </a:pPr>
            <a:endParaRPr sz="900">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Wet lab work</a:t>
            </a:r>
            <a:endParaRPr lang="en-US" dirty="0">
              <a:solidFill>
                <a:schemeClr val="accent1">
                  <a:satMod val="150000"/>
                </a:schemeClr>
              </a:solidFill>
            </a:endParaRPr>
          </a:p>
        </p:txBody>
      </p:sp>
      <p:sp>
        <p:nvSpPr>
          <p:cNvPr id="4" name="Rounded Rectangle 3"/>
          <p:cNvSpPr>
            <a:spLocks noChangeArrowheads="1"/>
          </p:cNvSpPr>
          <p:nvPr/>
        </p:nvSpPr>
        <p:spPr bwMode="auto">
          <a:xfrm>
            <a:off x="0" y="1493838"/>
            <a:ext cx="1866900" cy="939800"/>
          </a:xfrm>
          <a:prstGeom prst="roundRect">
            <a:avLst>
              <a:gd name="adj" fmla="val 16667"/>
            </a:avLst>
          </a:prstGeom>
          <a:gradFill rotWithShape="1">
            <a:gsLst>
              <a:gs pos="0">
                <a:srgbClr val="FFBF00"/>
              </a:gs>
              <a:gs pos="45000">
                <a:srgbClr val="F1A300"/>
              </a:gs>
              <a:gs pos="100000">
                <a:srgbClr val="CC8900"/>
              </a:gs>
            </a:gsLst>
            <a:lin ang="5400000"/>
          </a:gra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dirty="0">
                <a:solidFill>
                  <a:schemeClr val="lt1"/>
                </a:solidFill>
                <a:latin typeface="+mn-lt"/>
              </a:rPr>
              <a:t>Microbiological Sample</a:t>
            </a:r>
          </a:p>
        </p:txBody>
      </p:sp>
      <p:sp>
        <p:nvSpPr>
          <p:cNvPr id="5" name="Rounded Rectangle 4"/>
          <p:cNvSpPr>
            <a:spLocks noChangeArrowheads="1"/>
          </p:cNvSpPr>
          <p:nvPr/>
        </p:nvSpPr>
        <p:spPr bwMode="auto">
          <a:xfrm>
            <a:off x="2120900" y="3055938"/>
            <a:ext cx="1866900" cy="939800"/>
          </a:xfrm>
          <a:prstGeom prst="roundRect">
            <a:avLst>
              <a:gd name="adj" fmla="val 16667"/>
            </a:avLst>
          </a:prstGeom>
          <a:gradFill rotWithShape="1">
            <a:gsLst>
              <a:gs pos="0">
                <a:srgbClr val="FFBF00"/>
              </a:gs>
              <a:gs pos="45000">
                <a:srgbClr val="F1A300"/>
              </a:gs>
              <a:gs pos="100000">
                <a:srgbClr val="CC8900"/>
              </a:gs>
            </a:gsLst>
            <a:lin ang="5400000"/>
          </a:gra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a:solidFill>
                  <a:schemeClr val="lt1"/>
                </a:solidFill>
                <a:latin typeface="+mn-lt"/>
              </a:rPr>
              <a:t>DNA </a:t>
            </a:r>
            <a:endParaRPr lang="en-US" dirty="0">
              <a:solidFill>
                <a:schemeClr val="lt1"/>
              </a:solidFill>
              <a:latin typeface="+mn-lt"/>
            </a:endParaRPr>
          </a:p>
        </p:txBody>
      </p:sp>
      <p:pic>
        <p:nvPicPr>
          <p:cNvPr id="2048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3300" y="1836738"/>
            <a:ext cx="4264025"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Elbow Connector 8"/>
          <p:cNvCxnSpPr>
            <a:cxnSpLocks noChangeShapeType="1"/>
            <a:endCxn id="5" idx="1"/>
          </p:cNvCxnSpPr>
          <p:nvPr/>
        </p:nvCxnSpPr>
        <p:spPr bwMode="auto">
          <a:xfrm rot="16200000" flipH="1">
            <a:off x="1116806" y="2521744"/>
            <a:ext cx="1008063" cy="1000125"/>
          </a:xfrm>
          <a:prstGeom prst="bentConnector2">
            <a:avLst/>
          </a:prstGeom>
          <a:noFill/>
          <a:ln w="142875" cmpd="thickThin">
            <a:solidFill>
              <a:srgbClr val="343437"/>
            </a:solidFill>
            <a:miter lim="800000"/>
            <a:headEnd/>
            <a:tailEnd type="triangle" w="med" len="me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0" name="Elbow Connector 19"/>
          <p:cNvCxnSpPr>
            <a:cxnSpLocks noChangeShapeType="1"/>
            <a:stCxn id="5" idx="3"/>
          </p:cNvCxnSpPr>
          <p:nvPr/>
        </p:nvCxnSpPr>
        <p:spPr bwMode="auto">
          <a:xfrm flipV="1">
            <a:off x="3987800" y="3525838"/>
            <a:ext cx="825500" cy="0"/>
          </a:xfrm>
          <a:prstGeom prst="bentConnector3">
            <a:avLst>
              <a:gd name="adj1" fmla="val 50000"/>
            </a:avLst>
          </a:prstGeom>
          <a:noFill/>
          <a:ln w="142875" cmpd="thickThin">
            <a:solidFill>
              <a:srgbClr val="343437"/>
            </a:solidFill>
            <a:miter lim="800000"/>
            <a:headEnd/>
            <a:tailEnd type="triangle" w="med" len="me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 name="Rounded Rectangle 22"/>
          <p:cNvSpPr>
            <a:spLocks noChangeArrowheads="1"/>
          </p:cNvSpPr>
          <p:nvPr/>
        </p:nvSpPr>
        <p:spPr bwMode="auto">
          <a:xfrm>
            <a:off x="7210425" y="5502275"/>
            <a:ext cx="1866900" cy="939800"/>
          </a:xfrm>
          <a:prstGeom prst="roundRect">
            <a:avLst>
              <a:gd name="adj" fmla="val 16667"/>
            </a:avLst>
          </a:prstGeom>
          <a:gradFill rotWithShape="1">
            <a:gsLst>
              <a:gs pos="0">
                <a:srgbClr val="FFBF00"/>
              </a:gs>
              <a:gs pos="45000">
                <a:srgbClr val="F1A300"/>
              </a:gs>
              <a:gs pos="100000">
                <a:srgbClr val="CC8900"/>
              </a:gs>
            </a:gsLst>
            <a:lin ang="5400000"/>
          </a:gra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dirty="0">
                <a:solidFill>
                  <a:schemeClr val="lt1"/>
                </a:solidFill>
                <a:latin typeface="+mn-lt"/>
              </a:rPr>
              <a:t>Library preparation</a:t>
            </a:r>
          </a:p>
        </p:txBody>
      </p:sp>
      <p:cxnSp>
        <p:nvCxnSpPr>
          <p:cNvPr id="24" name="Elbow Connector 23"/>
          <p:cNvCxnSpPr>
            <a:cxnSpLocks noChangeShapeType="1"/>
          </p:cNvCxnSpPr>
          <p:nvPr/>
        </p:nvCxnSpPr>
        <p:spPr bwMode="auto">
          <a:xfrm rot="16200000" flipH="1">
            <a:off x="7787482" y="5118894"/>
            <a:ext cx="798512" cy="0"/>
          </a:xfrm>
          <a:prstGeom prst="bentConnector3">
            <a:avLst>
              <a:gd name="adj1" fmla="val 50000"/>
            </a:avLst>
          </a:prstGeom>
          <a:noFill/>
          <a:ln w="142875" cmpd="thickThin">
            <a:solidFill>
              <a:srgbClr val="343437"/>
            </a:solidFill>
            <a:miter lim="800000"/>
            <a:headEnd/>
            <a:tailEnd type="triangle" w="med" len="me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 name="Elbow Connector 27"/>
          <p:cNvCxnSpPr>
            <a:cxnSpLocks noChangeShapeType="1"/>
          </p:cNvCxnSpPr>
          <p:nvPr/>
        </p:nvCxnSpPr>
        <p:spPr bwMode="auto">
          <a:xfrm rot="10800000" flipV="1">
            <a:off x="2019300" y="5959475"/>
            <a:ext cx="1819275" cy="0"/>
          </a:xfrm>
          <a:prstGeom prst="bentConnector3">
            <a:avLst>
              <a:gd name="adj1" fmla="val 50000"/>
            </a:avLst>
          </a:prstGeom>
          <a:noFill/>
          <a:ln w="142875" cmpd="thickThin">
            <a:solidFill>
              <a:srgbClr val="343437"/>
            </a:solidFill>
            <a:miter lim="800000"/>
            <a:headEnd/>
            <a:tailEnd type="triangle" w="med" len="me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9" name="Rounded Rectangle 28"/>
          <p:cNvSpPr>
            <a:spLocks noChangeArrowheads="1"/>
          </p:cNvSpPr>
          <p:nvPr/>
        </p:nvSpPr>
        <p:spPr bwMode="auto">
          <a:xfrm>
            <a:off x="187325" y="5489575"/>
            <a:ext cx="1866900" cy="939800"/>
          </a:xfrm>
          <a:prstGeom prst="roundRect">
            <a:avLst>
              <a:gd name="adj" fmla="val 16667"/>
            </a:avLst>
          </a:prstGeom>
          <a:gradFill rotWithShape="1">
            <a:gsLst>
              <a:gs pos="0">
                <a:srgbClr val="FFBF00"/>
              </a:gs>
              <a:gs pos="45000">
                <a:srgbClr val="F1A300"/>
              </a:gs>
              <a:gs pos="100000">
                <a:srgbClr val="CC8900"/>
              </a:gs>
            </a:gsLst>
            <a:lin ang="5400000"/>
          </a:gra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r>
              <a:rPr lang="en-US" dirty="0" err="1">
                <a:solidFill>
                  <a:schemeClr val="lt1"/>
                </a:solidFill>
                <a:latin typeface="+mn-lt"/>
              </a:rPr>
              <a:t>Fastq</a:t>
            </a:r>
            <a:r>
              <a:rPr lang="en-US" dirty="0">
                <a:solidFill>
                  <a:schemeClr val="lt1"/>
                </a:solidFill>
                <a:latin typeface="+mn-lt"/>
              </a:rPr>
              <a:t> files</a:t>
            </a:r>
          </a:p>
        </p:txBody>
      </p:sp>
      <p:cxnSp>
        <p:nvCxnSpPr>
          <p:cNvPr id="34" name="Elbow Connector 33"/>
          <p:cNvCxnSpPr>
            <a:cxnSpLocks noChangeShapeType="1"/>
            <a:stCxn id="23" idx="1"/>
          </p:cNvCxnSpPr>
          <p:nvPr/>
        </p:nvCxnSpPr>
        <p:spPr bwMode="auto">
          <a:xfrm rot="10800000">
            <a:off x="6346825" y="5972175"/>
            <a:ext cx="863600" cy="12700"/>
          </a:xfrm>
          <a:prstGeom prst="bentConnector3">
            <a:avLst>
              <a:gd name="adj1" fmla="val 50000"/>
            </a:avLst>
          </a:prstGeom>
          <a:noFill/>
          <a:ln w="142875" cmpd="thickThin">
            <a:solidFill>
              <a:srgbClr val="343437"/>
            </a:solidFill>
            <a:miter lim="800000"/>
            <a:headEnd/>
            <a:tailEnd type="triangle" w="med" len="me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20492" name="Picture 4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38575" y="5349875"/>
            <a:ext cx="25558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READS</a:t>
            </a:r>
            <a:endParaRPr lang="en-US" dirty="0">
              <a:solidFill>
                <a:schemeClr val="accent1">
                  <a:satMod val="150000"/>
                </a:schemeClr>
              </a:solidFill>
            </a:endParaRPr>
          </a:p>
        </p:txBody>
      </p:sp>
      <p:pic>
        <p:nvPicPr>
          <p:cNvPr id="2253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8225" y="1489075"/>
            <a:ext cx="5041900"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Anatomy of a read</a:t>
            </a:r>
            <a:endParaRPr lang="en-US" dirty="0">
              <a:solidFill>
                <a:schemeClr val="accent1">
                  <a:satMod val="150000"/>
                </a:schemeClr>
              </a:solidFill>
            </a:endParaRPr>
          </a:p>
        </p:txBody>
      </p:sp>
      <p:sp>
        <p:nvSpPr>
          <p:cNvPr id="23554" name="TextBox 7"/>
          <p:cNvSpPr txBox="1">
            <a:spLocks noChangeArrowheads="1"/>
          </p:cNvSpPr>
          <p:nvPr/>
        </p:nvSpPr>
        <p:spPr bwMode="auto">
          <a:xfrm>
            <a:off x="7235825" y="2160588"/>
            <a:ext cx="1693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 Read Sequence</a:t>
            </a:r>
          </a:p>
        </p:txBody>
      </p:sp>
      <p:sp>
        <p:nvSpPr>
          <p:cNvPr id="23555" name="TextBox 8"/>
          <p:cNvSpPr txBox="1">
            <a:spLocks noChangeArrowheads="1"/>
          </p:cNvSpPr>
          <p:nvPr/>
        </p:nvSpPr>
        <p:spPr bwMode="auto">
          <a:xfrm>
            <a:off x="238125" y="4678363"/>
            <a:ext cx="2552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PHRED Quality Score: Encoded in a format that usually gives a value from 0 to 41 </a:t>
            </a:r>
          </a:p>
        </p:txBody>
      </p:sp>
      <p:cxnSp>
        <p:nvCxnSpPr>
          <p:cNvPr id="11" name="Straight Arrow Connector 10"/>
          <p:cNvCxnSpPr>
            <a:cxnSpLocks noChangeShapeType="1"/>
            <a:stCxn id="23554" idx="1"/>
          </p:cNvCxnSpPr>
          <p:nvPr/>
        </p:nvCxnSpPr>
        <p:spPr bwMode="auto">
          <a:xfrm flipH="1">
            <a:off x="6410325" y="2344738"/>
            <a:ext cx="825500" cy="812800"/>
          </a:xfrm>
          <a:prstGeom prst="straightConnector1">
            <a:avLst/>
          </a:prstGeom>
          <a:noFill/>
          <a:ln w="48000" cmpd="thickThin">
            <a:solidFill>
              <a:schemeClr val="accent1"/>
            </a:solidFill>
            <a:round/>
            <a:headEnd/>
            <a:tailEnd type="triangle" w="med" len="me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flipV="1">
            <a:off x="838200" y="3949700"/>
            <a:ext cx="36513" cy="552450"/>
          </a:xfrm>
          <a:prstGeom prst="straightConnector1">
            <a:avLst/>
          </a:prstGeom>
          <a:noFill/>
          <a:ln w="48000" cmpd="thickThin">
            <a:solidFill>
              <a:schemeClr val="accent1"/>
            </a:solidFill>
            <a:round/>
            <a:headEnd/>
            <a:tailEnd type="triangle" w="med" len="me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 name="Straight Arrow Connector 16"/>
          <p:cNvCxnSpPr>
            <a:cxnSpLocks noChangeShapeType="1"/>
          </p:cNvCxnSpPr>
          <p:nvPr/>
        </p:nvCxnSpPr>
        <p:spPr bwMode="auto">
          <a:xfrm flipH="1">
            <a:off x="4149725" y="2543175"/>
            <a:ext cx="573088" cy="485775"/>
          </a:xfrm>
          <a:prstGeom prst="straightConnector1">
            <a:avLst/>
          </a:prstGeom>
          <a:noFill/>
          <a:ln w="48000" cmpd="thickThin">
            <a:solidFill>
              <a:schemeClr val="accent1"/>
            </a:solidFill>
            <a:round/>
            <a:headEnd/>
            <a:tailEnd type="triangle" w="med" len="me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559" name="TextBox 20"/>
          <p:cNvSpPr txBox="1">
            <a:spLocks noChangeArrowheads="1"/>
          </p:cNvSpPr>
          <p:nvPr/>
        </p:nvSpPr>
        <p:spPr bwMode="auto">
          <a:xfrm>
            <a:off x="4437063" y="2132013"/>
            <a:ext cx="927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Read ID</a:t>
            </a:r>
          </a:p>
        </p:txBody>
      </p:sp>
      <p:pic>
        <p:nvPicPr>
          <p:cNvPr id="23560"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997200"/>
            <a:ext cx="91440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24"/>
          <p:cNvPicPr>
            <a:picLocks noChangeAspect="1"/>
          </p:cNvPicPr>
          <p:nvPr/>
        </p:nvPicPr>
        <p:blipFill>
          <a:blip r:embed="rId3">
            <a:extLst>
              <a:ext uri="{28A0092B-C50C-407E-A947-70E740481C1C}">
                <a14:useLocalDpi xmlns:a14="http://schemas.microsoft.com/office/drawing/2010/main" val="0"/>
              </a:ext>
            </a:extLst>
          </a:blip>
          <a:srcRect b="29677"/>
          <a:stretch>
            <a:fillRect/>
          </a:stretch>
        </p:blipFill>
        <p:spPr bwMode="auto">
          <a:xfrm>
            <a:off x="2857500" y="4117975"/>
            <a:ext cx="628650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Anatomy of a read</a:t>
            </a:r>
            <a:endParaRPr lang="en-US" dirty="0">
              <a:solidFill>
                <a:schemeClr val="accent1">
                  <a:satMod val="150000"/>
                </a:schemeClr>
              </a:solidFill>
            </a:endParaRPr>
          </a:p>
        </p:txBody>
      </p:sp>
      <p:pic>
        <p:nvPicPr>
          <p:cNvPr id="2457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788" y="1735138"/>
            <a:ext cx="741680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
          <p:cNvSpPr txBox="1">
            <a:spLocks noChangeArrowheads="1"/>
          </p:cNvSpPr>
          <p:nvPr/>
        </p:nvSpPr>
        <p:spPr bwMode="auto">
          <a:xfrm>
            <a:off x="331788" y="5865813"/>
            <a:ext cx="831691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But it is the consensus of the multiple reads found at a given position that will matter! </a:t>
            </a:r>
          </a:p>
          <a:p>
            <a:pPr eaLnBrk="1" hangingPunct="1"/>
            <a:endParaRPr lang="en-US" altLang="x-none"/>
          </a:p>
          <a:p>
            <a:pPr eaLnBrk="1" hangingPunct="1"/>
            <a:r>
              <a:rPr lang="en-US" altLang="x-none"/>
              <a:t>Coverage = &gt; Depth of coverage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smtClean="0">
                <a:solidFill>
                  <a:schemeClr val="accent1">
                    <a:satMod val="150000"/>
                  </a:schemeClr>
                </a:solidFill>
              </a:rPr>
              <a:t>Fastq</a:t>
            </a:r>
            <a:r>
              <a:rPr lang="en-US" dirty="0" smtClean="0">
                <a:solidFill>
                  <a:schemeClr val="accent1">
                    <a:satMod val="150000"/>
                  </a:schemeClr>
                </a:solidFill>
              </a:rPr>
              <a:t> problems</a:t>
            </a:r>
            <a:endParaRPr lang="en-US" dirty="0">
              <a:solidFill>
                <a:schemeClr val="accent1">
                  <a:satMod val="150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92638" y="2428875"/>
            <a:ext cx="4551362"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095500"/>
            <a:ext cx="21367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11675"/>
            <a:ext cx="3563938"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16"/>
          <p:cNvSpPr txBox="1">
            <a:spLocks noChangeArrowheads="1"/>
          </p:cNvSpPr>
          <p:nvPr/>
        </p:nvSpPr>
        <p:spPr bwMode="auto">
          <a:xfrm>
            <a:off x="4660900" y="6399213"/>
            <a:ext cx="2892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Slide credit: Richard Goering</a:t>
            </a:r>
          </a:p>
        </p:txBody>
      </p:sp>
      <p:sp>
        <p:nvSpPr>
          <p:cNvPr id="25606" name="TextBox 17"/>
          <p:cNvSpPr txBox="1">
            <a:spLocks noChangeArrowheads="1"/>
          </p:cNvSpPr>
          <p:nvPr/>
        </p:nvSpPr>
        <p:spPr bwMode="auto">
          <a:xfrm>
            <a:off x="1689100" y="1673225"/>
            <a:ext cx="1198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BAD PFGE</a:t>
            </a:r>
          </a:p>
        </p:txBody>
      </p:sp>
      <p:sp>
        <p:nvSpPr>
          <p:cNvPr id="25607" name="TextBox 18"/>
          <p:cNvSpPr txBox="1">
            <a:spLocks noChangeArrowheads="1"/>
          </p:cNvSpPr>
          <p:nvPr/>
        </p:nvSpPr>
        <p:spPr bwMode="auto">
          <a:xfrm>
            <a:off x="1689100" y="4170363"/>
            <a:ext cx="1406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GOOD PFGE</a:t>
            </a:r>
          </a:p>
        </p:txBody>
      </p:sp>
      <p:sp>
        <p:nvSpPr>
          <p:cNvPr id="20" name="TextBox 19"/>
          <p:cNvSpPr txBox="1">
            <a:spLocks noChangeArrowheads="1"/>
          </p:cNvSpPr>
          <p:nvPr/>
        </p:nvSpPr>
        <p:spPr bwMode="auto">
          <a:xfrm>
            <a:off x="6107113" y="1858963"/>
            <a:ext cx="1916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Good fastq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chemeClr val="accent1">
                    <a:satMod val="150000"/>
                  </a:schemeClr>
                </a:solidFill>
              </a:rPr>
              <a:t>What is  in the reads FASTQ files?</a:t>
            </a:r>
            <a:endParaRPr lang="en-US" dirty="0">
              <a:solidFill>
                <a:schemeClr val="accent1">
                  <a:satMod val="150000"/>
                </a:schemeClr>
              </a:solidFill>
            </a:endParaRPr>
          </a:p>
        </p:txBody>
      </p:sp>
      <p:sp>
        <p:nvSpPr>
          <p:cNvPr id="4" name="Oval 3"/>
          <p:cNvSpPr>
            <a:spLocks noChangeArrowheads="1"/>
          </p:cNvSpPr>
          <p:nvPr/>
        </p:nvSpPr>
        <p:spPr bwMode="auto">
          <a:xfrm>
            <a:off x="568325" y="2074863"/>
            <a:ext cx="3409950" cy="3171825"/>
          </a:xfrm>
          <a:prstGeom prst="ellipse">
            <a:avLst/>
          </a:prstGeom>
          <a:noFill/>
          <a:ln w="63500" cap="rnd">
            <a:solidFill>
              <a:srgbClr val="008000"/>
            </a:solidFill>
            <a:round/>
            <a:headEnd/>
            <a:tailEnd/>
          </a:ln>
          <a:effectLst>
            <a:outerShdw blurRad="39000" dist="254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sz="1350">
              <a:solidFill>
                <a:schemeClr val="lt1"/>
              </a:solidFill>
              <a:latin typeface="+mn-lt"/>
            </a:endParaRPr>
          </a:p>
        </p:txBody>
      </p:sp>
      <p:sp>
        <p:nvSpPr>
          <p:cNvPr id="5" name="TextBox 4"/>
          <p:cNvSpPr txBox="1"/>
          <p:nvPr/>
        </p:nvSpPr>
        <p:spPr>
          <a:xfrm>
            <a:off x="193675" y="2112963"/>
            <a:ext cx="908050" cy="714375"/>
          </a:xfrm>
          <a:prstGeom prst="rect">
            <a:avLst/>
          </a:prstGeom>
          <a:noFill/>
        </p:spPr>
        <p:txBody>
          <a:bodyPr wrap="none">
            <a:spAutoFit/>
          </a:bodyPr>
          <a:lstStyle/>
          <a:p>
            <a:pPr eaLnBrk="1" fontAlgn="auto" hangingPunct="1">
              <a:spcBef>
                <a:spcPts val="0"/>
              </a:spcBef>
              <a:spcAft>
                <a:spcPts val="0"/>
              </a:spcAft>
              <a:defRPr/>
            </a:pPr>
            <a:r>
              <a:rPr lang="en-US" sz="1350" b="1" dirty="0">
                <a:solidFill>
                  <a:srgbClr val="008000"/>
                </a:solidFill>
                <a:latin typeface="+mn-lt"/>
              </a:rPr>
              <a:t>Isolate </a:t>
            </a:r>
          </a:p>
          <a:p>
            <a:pPr eaLnBrk="1" fontAlgn="auto" hangingPunct="1">
              <a:spcBef>
                <a:spcPts val="0"/>
              </a:spcBef>
              <a:spcAft>
                <a:spcPts val="0"/>
              </a:spcAft>
              <a:defRPr/>
            </a:pPr>
            <a:r>
              <a:rPr lang="en-US" sz="1350" b="1" dirty="0">
                <a:solidFill>
                  <a:srgbClr val="008000"/>
                </a:solidFill>
                <a:latin typeface="+mn-lt"/>
              </a:rPr>
              <a:t>Genome*</a:t>
            </a:r>
          </a:p>
          <a:p>
            <a:pPr eaLnBrk="1" fontAlgn="auto" hangingPunct="1">
              <a:spcBef>
                <a:spcPts val="0"/>
              </a:spcBef>
              <a:spcAft>
                <a:spcPts val="0"/>
              </a:spcAft>
              <a:defRPr/>
            </a:pPr>
            <a:endParaRPr lang="en-US" sz="1350" b="1" dirty="0">
              <a:solidFill>
                <a:srgbClr val="008000"/>
              </a:solidFill>
              <a:latin typeface="+mn-lt"/>
            </a:endParaRPr>
          </a:p>
        </p:txBody>
      </p:sp>
      <p:sp>
        <p:nvSpPr>
          <p:cNvPr id="6" name="Oval 5"/>
          <p:cNvSpPr>
            <a:spLocks noChangeArrowheads="1"/>
          </p:cNvSpPr>
          <p:nvPr/>
        </p:nvSpPr>
        <p:spPr bwMode="auto">
          <a:xfrm>
            <a:off x="942975" y="2074863"/>
            <a:ext cx="3352800" cy="3171825"/>
          </a:xfrm>
          <a:prstGeom prst="ellipse">
            <a:avLst/>
          </a:prstGeom>
          <a:noFill/>
          <a:ln w="63500" cap="rnd">
            <a:solidFill>
              <a:srgbClr val="0000FF"/>
            </a:solidFill>
            <a:round/>
            <a:headEnd/>
            <a:tailEnd/>
          </a:ln>
          <a:effectLst>
            <a:outerShdw blurRad="39000" dist="254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sz="1350">
              <a:solidFill>
                <a:srgbClr val="0000FF"/>
              </a:solidFill>
              <a:latin typeface="+mn-lt"/>
            </a:endParaRPr>
          </a:p>
        </p:txBody>
      </p:sp>
      <p:sp>
        <p:nvSpPr>
          <p:cNvPr id="7" name="TextBox 6"/>
          <p:cNvSpPr txBox="1"/>
          <p:nvPr/>
        </p:nvSpPr>
        <p:spPr>
          <a:xfrm>
            <a:off x="4238625" y="2747963"/>
            <a:ext cx="1042988" cy="508000"/>
          </a:xfrm>
          <a:prstGeom prst="rect">
            <a:avLst/>
          </a:prstGeom>
          <a:noFill/>
          <a:ln>
            <a:noFill/>
          </a:ln>
        </p:spPr>
        <p:txBody>
          <a:bodyPr wrap="none">
            <a:spAutoFit/>
          </a:bodyPr>
          <a:lstStyle/>
          <a:p>
            <a:pPr eaLnBrk="1" fontAlgn="auto" hangingPunct="1">
              <a:spcBef>
                <a:spcPts val="0"/>
              </a:spcBef>
              <a:spcAft>
                <a:spcPts val="0"/>
              </a:spcAft>
              <a:defRPr/>
            </a:pPr>
            <a:r>
              <a:rPr lang="en-US" sz="1350" b="1" dirty="0">
                <a:solidFill>
                  <a:srgbClr val="0000FF"/>
                </a:solidFill>
                <a:latin typeface="+mn-lt"/>
              </a:rPr>
              <a:t>Sequenced </a:t>
            </a:r>
          </a:p>
          <a:p>
            <a:pPr eaLnBrk="1" fontAlgn="auto" hangingPunct="1">
              <a:spcBef>
                <a:spcPts val="0"/>
              </a:spcBef>
              <a:spcAft>
                <a:spcPts val="0"/>
              </a:spcAft>
              <a:defRPr/>
            </a:pPr>
            <a:r>
              <a:rPr lang="en-US" sz="1350" b="1" dirty="0">
                <a:solidFill>
                  <a:srgbClr val="0000FF"/>
                </a:solidFill>
                <a:latin typeface="+mn-lt"/>
              </a:rPr>
              <a:t>Reads</a:t>
            </a:r>
          </a:p>
        </p:txBody>
      </p:sp>
      <p:sp>
        <p:nvSpPr>
          <p:cNvPr id="8" name="TextBox 7"/>
          <p:cNvSpPr txBox="1"/>
          <p:nvPr/>
        </p:nvSpPr>
        <p:spPr>
          <a:xfrm>
            <a:off x="96838" y="6542088"/>
            <a:ext cx="2009775" cy="300037"/>
          </a:xfrm>
          <a:prstGeom prst="rect">
            <a:avLst/>
          </a:prstGeom>
          <a:noFill/>
        </p:spPr>
        <p:txBody>
          <a:bodyPr wrap="none">
            <a:spAutoFit/>
          </a:bodyPr>
          <a:lstStyle/>
          <a:p>
            <a:pPr eaLnBrk="1" fontAlgn="auto" hangingPunct="1">
              <a:spcBef>
                <a:spcPts val="0"/>
              </a:spcBef>
              <a:spcAft>
                <a:spcPts val="0"/>
              </a:spcAft>
              <a:defRPr/>
            </a:pPr>
            <a:r>
              <a:rPr lang="en-US" sz="1350">
                <a:latin typeface="+mn-lt"/>
              </a:rPr>
              <a:t>Slide Source</a:t>
            </a:r>
            <a:r>
              <a:rPr lang="en-US" sz="1350" dirty="0">
                <a:latin typeface="+mn-lt"/>
              </a:rPr>
              <a:t>: Nick </a:t>
            </a:r>
            <a:r>
              <a:rPr lang="en-US" sz="1350" dirty="0" err="1">
                <a:latin typeface="+mn-lt"/>
              </a:rPr>
              <a:t>Loman</a:t>
            </a:r>
            <a:endParaRPr lang="en-US" sz="1350" dirty="0">
              <a:latin typeface="+mn-lt"/>
            </a:endParaRPr>
          </a:p>
        </p:txBody>
      </p:sp>
      <p:sp>
        <p:nvSpPr>
          <p:cNvPr id="9" name="Oval 8"/>
          <p:cNvSpPr>
            <a:spLocks noChangeArrowheads="1"/>
          </p:cNvSpPr>
          <p:nvPr/>
        </p:nvSpPr>
        <p:spPr bwMode="auto">
          <a:xfrm>
            <a:off x="2514600" y="4694238"/>
            <a:ext cx="1320800" cy="1104900"/>
          </a:xfrm>
          <a:prstGeom prst="ellipse">
            <a:avLst/>
          </a:prstGeom>
          <a:noFill/>
          <a:ln w="63500" cap="rnd">
            <a:solidFill>
              <a:srgbClr val="FF0000"/>
            </a:solidFill>
            <a:round/>
            <a:headEnd/>
            <a:tailEnd/>
          </a:ln>
          <a:effectLst>
            <a:outerShdw blurRad="39000" dist="254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sz="1350">
              <a:solidFill>
                <a:srgbClr val="FF0000"/>
              </a:solidFill>
              <a:latin typeface="+mn-lt"/>
            </a:endParaRPr>
          </a:p>
        </p:txBody>
      </p:sp>
      <p:sp>
        <p:nvSpPr>
          <p:cNvPr id="10" name="TextBox 9"/>
          <p:cNvSpPr txBox="1"/>
          <p:nvPr/>
        </p:nvSpPr>
        <p:spPr>
          <a:xfrm>
            <a:off x="3835400" y="5084763"/>
            <a:ext cx="1778000" cy="508000"/>
          </a:xfrm>
          <a:prstGeom prst="rect">
            <a:avLst/>
          </a:prstGeom>
          <a:noFill/>
          <a:ln>
            <a:noFill/>
          </a:ln>
        </p:spPr>
        <p:txBody>
          <a:bodyPr wrap="none">
            <a:spAutoFit/>
          </a:bodyPr>
          <a:lstStyle/>
          <a:p>
            <a:pPr eaLnBrk="1" fontAlgn="auto" hangingPunct="1">
              <a:spcBef>
                <a:spcPts val="0"/>
              </a:spcBef>
              <a:spcAft>
                <a:spcPts val="0"/>
              </a:spcAft>
              <a:defRPr/>
            </a:pPr>
            <a:r>
              <a:rPr lang="en-US" sz="1350" b="1" dirty="0">
                <a:solidFill>
                  <a:srgbClr val="FF0000"/>
                </a:solidFill>
                <a:latin typeface="+mn-lt"/>
              </a:rPr>
              <a:t>Other isolates </a:t>
            </a:r>
          </a:p>
          <a:p>
            <a:pPr eaLnBrk="1" fontAlgn="auto" hangingPunct="1">
              <a:spcBef>
                <a:spcPts val="0"/>
              </a:spcBef>
              <a:spcAft>
                <a:spcPts val="0"/>
              </a:spcAft>
              <a:defRPr/>
            </a:pPr>
            <a:r>
              <a:rPr lang="en-US" sz="1350" b="1" dirty="0">
                <a:solidFill>
                  <a:srgbClr val="FF0000"/>
                </a:solidFill>
                <a:latin typeface="+mn-lt"/>
              </a:rPr>
              <a:t>in the sequencing run</a:t>
            </a:r>
          </a:p>
        </p:txBody>
      </p:sp>
      <p:sp>
        <p:nvSpPr>
          <p:cNvPr id="11" name="TextBox 10"/>
          <p:cNvSpPr txBox="1"/>
          <p:nvPr/>
        </p:nvSpPr>
        <p:spPr>
          <a:xfrm>
            <a:off x="4816475" y="3617913"/>
            <a:ext cx="1258888" cy="300037"/>
          </a:xfrm>
          <a:prstGeom prst="rect">
            <a:avLst/>
          </a:prstGeom>
          <a:noFill/>
        </p:spPr>
        <p:txBody>
          <a:bodyPr wrap="none">
            <a:spAutoFit/>
          </a:bodyPr>
          <a:lstStyle/>
          <a:p>
            <a:pPr eaLnBrk="1" fontAlgn="auto" hangingPunct="1">
              <a:spcBef>
                <a:spcPts val="0"/>
              </a:spcBef>
              <a:spcAft>
                <a:spcPts val="0"/>
              </a:spcAft>
              <a:defRPr/>
            </a:pPr>
            <a:r>
              <a:rPr lang="en-US" sz="1350" dirty="0">
                <a:latin typeface="+mn-lt"/>
              </a:rPr>
              <a:t>Contamination</a:t>
            </a:r>
          </a:p>
        </p:txBody>
      </p:sp>
      <p:cxnSp>
        <p:nvCxnSpPr>
          <p:cNvPr id="13" name="Straight Connector 12"/>
          <p:cNvCxnSpPr>
            <a:cxnSpLocks noChangeShapeType="1"/>
          </p:cNvCxnSpPr>
          <p:nvPr/>
        </p:nvCxnSpPr>
        <p:spPr bwMode="auto">
          <a:xfrm flipH="1" flipV="1">
            <a:off x="4083050" y="3465513"/>
            <a:ext cx="647700" cy="266700"/>
          </a:xfrm>
          <a:prstGeom prst="line">
            <a:avLst/>
          </a:prstGeom>
          <a:noFill/>
          <a:ln w="48000" cmpd="thickThin">
            <a:solidFill>
              <a:schemeClr val="tx1"/>
            </a:solidFill>
            <a:round/>
            <a:headEnd/>
            <a:tailEnd/>
          </a:ln>
          <a:effectLst>
            <a:outerShdw blurRad="45000" dist="25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 name="TextBox 13"/>
          <p:cNvSpPr txBox="1"/>
          <p:nvPr/>
        </p:nvSpPr>
        <p:spPr>
          <a:xfrm>
            <a:off x="3911600" y="1982788"/>
            <a:ext cx="2857500" cy="508000"/>
          </a:xfrm>
          <a:prstGeom prst="rect">
            <a:avLst/>
          </a:prstGeom>
          <a:noFill/>
        </p:spPr>
        <p:txBody>
          <a:bodyPr>
            <a:spAutoFit/>
          </a:bodyPr>
          <a:lstStyle/>
          <a:p>
            <a:pPr eaLnBrk="1" fontAlgn="auto" hangingPunct="1">
              <a:spcBef>
                <a:spcPts val="0"/>
              </a:spcBef>
              <a:spcAft>
                <a:spcPts val="0"/>
              </a:spcAft>
              <a:defRPr/>
            </a:pPr>
            <a:r>
              <a:rPr lang="en-US" sz="1350" b="1" dirty="0">
                <a:solidFill>
                  <a:srgbClr val="008000"/>
                </a:solidFill>
                <a:latin typeface="+mn-lt"/>
              </a:rPr>
              <a:t>* Chromosome + Plasmids + Phages</a:t>
            </a:r>
          </a:p>
          <a:p>
            <a:pPr eaLnBrk="1" fontAlgn="auto" hangingPunct="1">
              <a:spcBef>
                <a:spcPts val="0"/>
              </a:spcBef>
              <a:spcAft>
                <a:spcPts val="0"/>
              </a:spcAft>
              <a:defRPr/>
            </a:pPr>
            <a:endParaRPr lang="en-US" sz="1350" b="1" dirty="0">
              <a:solidFill>
                <a:srgbClr val="008000"/>
              </a:solidFill>
              <a:latin typeface="+mn-lt"/>
            </a:endParaRPr>
          </a:p>
        </p:txBody>
      </p:sp>
      <p:pic>
        <p:nvPicPr>
          <p:cNvPr id="15" name="Picture 14" descr="fastq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70713" y="2178050"/>
            <a:ext cx="2173287"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6972300" y="1439863"/>
            <a:ext cx="24050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a:solidFill>
                  <a:srgbClr val="000090"/>
                </a:solidFill>
              </a:rPr>
              <a:t>Reads QA/QC</a:t>
            </a:r>
          </a:p>
          <a:p>
            <a:pPr eaLnBrk="1" hangingPunct="1"/>
            <a:r>
              <a:rPr lang="en-US" altLang="x-none" sz="2000"/>
              <a:t>FastQC</a:t>
            </a:r>
          </a:p>
        </p:txBody>
      </p:sp>
      <p:sp>
        <p:nvSpPr>
          <p:cNvPr id="17" name="TextBox 16"/>
          <p:cNvSpPr txBox="1">
            <a:spLocks noChangeArrowheads="1"/>
          </p:cNvSpPr>
          <p:nvPr/>
        </p:nvSpPr>
        <p:spPr bwMode="auto">
          <a:xfrm>
            <a:off x="6913563" y="4957763"/>
            <a:ext cx="2405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a:solidFill>
                  <a:srgbClr val="000090"/>
                </a:solidFill>
              </a:rPr>
              <a:t>Reads taxonomical QA/QC</a:t>
            </a:r>
          </a:p>
          <a:p>
            <a:pPr eaLnBrk="1" hangingPunct="1"/>
            <a:r>
              <a:rPr lang="en-US" altLang="x-none" sz="2000"/>
              <a:t>Kraken</a:t>
            </a:r>
          </a:p>
        </p:txBody>
      </p:sp>
      <p:sp>
        <p:nvSpPr>
          <p:cNvPr id="19" name="TextBox 18"/>
          <p:cNvSpPr txBox="1">
            <a:spLocks noChangeArrowheads="1"/>
          </p:cNvSpPr>
          <p:nvPr/>
        </p:nvSpPr>
        <p:spPr bwMode="auto">
          <a:xfrm>
            <a:off x="6913563" y="3914775"/>
            <a:ext cx="2460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b="1">
                <a:solidFill>
                  <a:srgbClr val="000090"/>
                </a:solidFill>
              </a:rPr>
              <a:t>Adaptor and </a:t>
            </a:r>
          </a:p>
          <a:p>
            <a:pPr eaLnBrk="1" hangingPunct="1"/>
            <a:r>
              <a:rPr lang="en-US" altLang="x-none" b="1">
                <a:solidFill>
                  <a:srgbClr val="000090"/>
                </a:solidFill>
              </a:rPr>
              <a:t>Quality trimming:</a:t>
            </a:r>
          </a:p>
          <a:p>
            <a:pPr eaLnBrk="1" hangingPunct="1"/>
            <a:r>
              <a:rPr lang="en-US" altLang="x-none" b="1"/>
              <a:t>trimmomatic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p:bldP spid="16" grpId="0"/>
      <p:bldP spid="17" grpId="0"/>
      <p:bldP spid="1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Module.thmx</Template>
  <TotalTime>18809</TotalTime>
  <Words>1307</Words>
  <Application>Microsoft Macintosh PowerPoint</Application>
  <PresentationFormat>On-screen Show (4:3)</PresentationFormat>
  <Paragraphs>325</Paragraphs>
  <Slides>35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 Narrow</vt:lpstr>
      <vt:lpstr>Calibri</vt:lpstr>
      <vt:lpstr>Corbel</vt:lpstr>
      <vt:lpstr>Mangal</vt:lpstr>
      <vt:lpstr>ＭＳ Ｐゴシック</vt:lpstr>
      <vt:lpstr>Times New Roman</vt:lpstr>
      <vt:lpstr>Trebuchet MS</vt:lpstr>
      <vt:lpstr>Wingdings</vt:lpstr>
      <vt:lpstr>Wingdings 2</vt:lpstr>
      <vt:lpstr>Wingdings 3</vt:lpstr>
      <vt:lpstr>Arial</vt:lpstr>
      <vt:lpstr>Module</vt:lpstr>
      <vt:lpstr>Making Use of NGS Data:  From Reads to Trees and Annotations</vt:lpstr>
      <vt:lpstr>Disclaimer</vt:lpstr>
      <vt:lpstr>WGS in clinical microbiology</vt:lpstr>
      <vt:lpstr>Wet lab work</vt:lpstr>
      <vt:lpstr>READS</vt:lpstr>
      <vt:lpstr>Anatomy of a read</vt:lpstr>
      <vt:lpstr>Anatomy of a read</vt:lpstr>
      <vt:lpstr>Fastq problems</vt:lpstr>
      <vt:lpstr>What is  in the reads FASTQ files?</vt:lpstr>
      <vt:lpstr>From reads to profiles</vt:lpstr>
      <vt:lpstr>Kmer approaches</vt:lpstr>
      <vt:lpstr>Kmer approaches</vt:lpstr>
      <vt:lpstr>NGS SNP approaches</vt:lpstr>
      <vt:lpstr>NGS SNP approaches</vt:lpstr>
      <vt:lpstr>Gene-by-gene approaches</vt:lpstr>
      <vt:lpstr>De novo assembly problems</vt:lpstr>
      <vt:lpstr>Hierarchical Microbial Typing Approach</vt:lpstr>
      <vt:lpstr>chewBBACA:  Blast score ratio Based Allele Calling</vt:lpstr>
      <vt:lpstr>Software for Phylogenetic trees:  based on sequence  alignments</vt:lpstr>
      <vt:lpstr>Sequence Alignment methods</vt:lpstr>
      <vt:lpstr>Profiles</vt:lpstr>
      <vt:lpstr>PHYLOViZ: from profiles to trees</vt:lpstr>
      <vt:lpstr>PHYLOViZ Online</vt:lpstr>
      <vt:lpstr>What can I do more ? </vt:lpstr>
      <vt:lpstr>Too much –ome will kill you…</vt:lpstr>
      <vt:lpstr>Prokka </vt:lpstr>
      <vt:lpstr>Roary</vt:lpstr>
      <vt:lpstr>Roary</vt:lpstr>
      <vt:lpstr>PowerPoint Presentation</vt:lpstr>
      <vt:lpstr>Roary outputs</vt:lpstr>
      <vt:lpstr>Roary outputs</vt:lpstr>
      <vt:lpstr>Conclusions:  We live in interesting times</vt:lpstr>
      <vt:lpstr>What will happen in the next hours/days….</vt:lpstr>
      <vt:lpstr>Acknowledgments</vt:lpstr>
      <vt:lpstr>Acknowledgments</vt:lpstr>
    </vt:vector>
  </TitlesOfParts>
  <Company>Faculdade de Medicina, Universidade de Lisboa</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Whole Genome MLST:  the challenge of consistency. </dc:title>
  <dc:creator>João Carriço</dc:creator>
  <cp:lastModifiedBy>João André Nogueira Custódio Carriço</cp:lastModifiedBy>
  <cp:revision>404</cp:revision>
  <dcterms:created xsi:type="dcterms:W3CDTF">2014-05-10T18:58:09Z</dcterms:created>
  <dcterms:modified xsi:type="dcterms:W3CDTF">2017-12-11T09:03:08Z</dcterms:modified>
</cp:coreProperties>
</file>